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277" r:id="rId3"/>
    <p:sldId id="286" r:id="rId4"/>
    <p:sldId id="287" r:id="rId5"/>
    <p:sldId id="307" r:id="rId6"/>
    <p:sldId id="308" r:id="rId7"/>
    <p:sldId id="309" r:id="rId8"/>
    <p:sldId id="310" r:id="rId9"/>
    <p:sldId id="312" r:id="rId10"/>
    <p:sldId id="311" r:id="rId11"/>
    <p:sldId id="317" r:id="rId12"/>
    <p:sldId id="313" r:id="rId13"/>
    <p:sldId id="314" r:id="rId14"/>
    <p:sldId id="315" r:id="rId15"/>
    <p:sldId id="319" r:id="rId16"/>
    <p:sldId id="320" r:id="rId17"/>
    <p:sldId id="321" r:id="rId18"/>
    <p:sldId id="322" r:id="rId19"/>
    <p:sldId id="323" r:id="rId20"/>
    <p:sldId id="324" r:id="rId21"/>
    <p:sldId id="318" r:id="rId22"/>
    <p:sldId id="325" r:id="rId23"/>
    <p:sldId id="326" r:id="rId24"/>
    <p:sldId id="327" r:id="rId25"/>
    <p:sldId id="328" r:id="rId26"/>
    <p:sldId id="329" r:id="rId27"/>
    <p:sldId id="335" r:id="rId28"/>
    <p:sldId id="330" r:id="rId29"/>
    <p:sldId id="331" r:id="rId30"/>
    <p:sldId id="332" r:id="rId31"/>
    <p:sldId id="333" r:id="rId32"/>
    <p:sldId id="334" r:id="rId33"/>
    <p:sldId id="336" r:id="rId34"/>
    <p:sldId id="345" r:id="rId35"/>
    <p:sldId id="337" r:id="rId36"/>
    <p:sldId id="338" r:id="rId37"/>
    <p:sldId id="339" r:id="rId38"/>
    <p:sldId id="340" r:id="rId39"/>
    <p:sldId id="341" r:id="rId40"/>
    <p:sldId id="342" r:id="rId41"/>
    <p:sldId id="343" r:id="rId42"/>
    <p:sldId id="344" r:id="rId43"/>
    <p:sldId id="346" r:id="rId44"/>
    <p:sldId id="347" r:id="rId45"/>
    <p:sldId id="348" r:id="rId46"/>
    <p:sldId id="349" r:id="rId47"/>
    <p:sldId id="350" r:id="rId48"/>
    <p:sldId id="351" r:id="rId49"/>
    <p:sldId id="354" r:id="rId50"/>
    <p:sldId id="352" r:id="rId51"/>
    <p:sldId id="353" r:id="rId5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091BA3F6-4469-4F02-8DA7-04799706FFB9}">
          <p14:sldIdLst>
            <p14:sldId id="256"/>
            <p14:sldId id="277"/>
            <p14:sldId id="286"/>
            <p14:sldId id="287"/>
          </p14:sldIdLst>
        </p14:section>
        <p14:section name="T1" id="{E718BAA9-1298-461B-908C-B2F9C54B7FD9}">
          <p14:sldIdLst/>
        </p14:section>
        <p14:section name="T1A" id="{DC908921-EE89-427A-AD35-5D3C22A2E498}">
          <p14:sldIdLst/>
        </p14:section>
        <p14:section name="T1B" id="{11CF0ECC-E7AD-44BF-A78D-C9FD3026C623}">
          <p14:sldIdLst/>
        </p14:section>
        <p14:section name="T1C" id="{52316BF1-554E-45FE-B68B-979C40CD92E4}">
          <p14:sldIdLst/>
        </p14:section>
        <p14:section name="T1D" id="{60C99A5F-8D2D-41BC-BE4C-B0B2AE705CC4}">
          <p14:sldIdLst/>
        </p14:section>
        <p14:section name="T1E" id="{53F7E348-3822-4FED-A04B-50D9A2469B1E}">
          <p14:sldIdLst/>
        </p14:section>
        <p14:section name="T1F" id="{B9A3BA40-6B4D-4ABF-AC36-179FF2963358}">
          <p14:sldIdLst/>
        </p14:section>
        <p14:section name="T2A" id="{1547E983-962B-47E1-AF16-2E4F1F358B74}">
          <p14:sldIdLst/>
        </p14:section>
        <p14:section name="T2B" id="{A4AF6A0F-B7CE-465E-9C7D-EA1C9B6FB373}">
          <p14:sldIdLst/>
        </p14:section>
        <p14:section name="T2C" id="{FBF23A1D-CD58-4A93-878E-5524286C678A}">
          <p14:sldIdLst/>
        </p14:section>
        <p14:section name="T3A" id="{E0943207-0FFD-4BF9-9001-238DCC6BE976}">
          <p14:sldIdLst>
            <p14:sldId id="307"/>
            <p14:sldId id="308"/>
            <p14:sldId id="309"/>
            <p14:sldId id="310"/>
            <p14:sldId id="312"/>
            <p14:sldId id="311"/>
          </p14:sldIdLst>
        </p14:section>
        <p14:section name="T3B" id="{298E0BCF-6C93-4CAF-BC8E-FFE28A24A37C}">
          <p14:sldIdLst>
            <p14:sldId id="317"/>
            <p14:sldId id="313"/>
            <p14:sldId id="314"/>
            <p14:sldId id="315"/>
          </p14:sldIdLst>
        </p14:section>
        <p14:section name="T3C" id="{0ED0D1EC-E05F-4EE7-B330-8A711591BCEE}">
          <p14:sldIdLst>
            <p14:sldId id="319"/>
            <p14:sldId id="320"/>
            <p14:sldId id="321"/>
            <p14:sldId id="322"/>
            <p14:sldId id="323"/>
            <p14:sldId id="324"/>
            <p14:sldId id="318"/>
          </p14:sldIdLst>
        </p14:section>
        <p14:section name="T4A" id="{F4C7FEEF-73F8-4264-B01D-05D7DD2B3AB5}">
          <p14:sldIdLst>
            <p14:sldId id="325"/>
            <p14:sldId id="326"/>
            <p14:sldId id="327"/>
            <p14:sldId id="328"/>
            <p14:sldId id="329"/>
            <p14:sldId id="335"/>
            <p14:sldId id="330"/>
            <p14:sldId id="331"/>
            <p14:sldId id="332"/>
            <p14:sldId id="333"/>
            <p14:sldId id="334"/>
            <p14:sldId id="336"/>
            <p14:sldId id="345"/>
            <p14:sldId id="337"/>
            <p14:sldId id="338"/>
            <p14:sldId id="339"/>
            <p14:sldId id="340"/>
            <p14:sldId id="341"/>
          </p14:sldIdLst>
        </p14:section>
        <p14:section name="T4B" id="{E0D9BEBD-22E7-B74B-B31B-A19817DB2CF6}">
          <p14:sldIdLst>
            <p14:sldId id="342"/>
            <p14:sldId id="343"/>
            <p14:sldId id="344"/>
            <p14:sldId id="346"/>
            <p14:sldId id="347"/>
            <p14:sldId id="348"/>
            <p14:sldId id="349"/>
            <p14:sldId id="350"/>
            <p14:sldId id="351"/>
            <p14:sldId id="354"/>
            <p14:sldId id="352"/>
            <p14:sldId id="353"/>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82" autoAdjust="0"/>
    <p:restoredTop sz="94694" autoAdjust="0"/>
  </p:normalViewPr>
  <p:slideViewPr>
    <p:cSldViewPr>
      <p:cViewPr varScale="1">
        <p:scale>
          <a:sx n="158" d="100"/>
          <a:sy n="158" d="100"/>
        </p:scale>
        <p:origin x="192" y="24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E05F02-5A8B-4066-B15F-9CA0A723320E}" type="datetimeFigureOut">
              <a:rPr lang="en-US" smtClean="0"/>
              <a:t>2/2/22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8AC776-E959-4347-B9D7-86BFD0795333}" type="slidenum">
              <a:rPr lang="en-US" smtClean="0"/>
              <a:t>‹#›</a:t>
            </a:fld>
            <a:endParaRPr lang="en-US"/>
          </a:p>
        </p:txBody>
      </p:sp>
    </p:spTree>
    <p:extLst>
      <p:ext uri="{BB962C8B-B14F-4D97-AF65-F5344CB8AC3E}">
        <p14:creationId xmlns:p14="http://schemas.microsoft.com/office/powerpoint/2010/main" val="3020333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a:t>
            </a:r>
            <a:r>
              <a:rPr lang="en-US" baseline="0" dirty="0"/>
              <a:t> (B) indicates which answer is right, that part will be left off of the final exam.</a:t>
            </a:r>
            <a:br>
              <a:rPr lang="en-US" baseline="0" dirty="0"/>
            </a:br>
            <a:br>
              <a:rPr lang="en-US" baseline="0" dirty="0"/>
            </a:br>
            <a:r>
              <a:rPr lang="en-US" baseline="0" dirty="0"/>
              <a:t>There will be several distractors away from the correct answer on most questions. In this case, I consider A &amp; C to be distractors, and D to be completely wrong.</a:t>
            </a:r>
            <a:br>
              <a:rPr lang="en-US" baseline="0" dirty="0"/>
            </a:br>
            <a:br>
              <a:rPr lang="en-US" baseline="0" dirty="0"/>
            </a:br>
            <a:r>
              <a:rPr lang="en-US" baseline="0" dirty="0"/>
              <a:t>A. is wrong because in ham radio we use vertical polarization for repeaters, changing to horizontal polarization will significantly reduce the signal strength, which will just make things worse.</a:t>
            </a:r>
            <a:br>
              <a:rPr lang="en-US" baseline="0" dirty="0"/>
            </a:br>
            <a:r>
              <a:rPr lang="en-US" baseline="0" dirty="0"/>
              <a:t>C. is wrong because the long path refers to pointing your antenna in the opposite direction and going all the way around the earth. This can work with HF Skip Communications, it does not work on VHF frequencies and above. 99% of repeaters are use VHF or higher frequencies.</a:t>
            </a:r>
            <a:br>
              <a:rPr lang="en-US" baseline="0" dirty="0"/>
            </a:br>
            <a:r>
              <a:rPr lang="en-US" baseline="0" dirty="0"/>
              <a:t>D. Is completely wrong because the antenna SWR measure how much of the signal is reflected back to the transmitter by impedance mismatches. The higher the SWR the more the transmitted signal energy is turned into heat rather than being radiated by the antenna. If the SWR is high enough most modern radios will actually turn down their amplifier power levels to prevent damaging the TX.</a:t>
            </a:r>
            <a:endParaRPr lang="en-US" dirty="0"/>
          </a:p>
        </p:txBody>
      </p:sp>
      <p:sp>
        <p:nvSpPr>
          <p:cNvPr id="4" name="Slide Number Placeholder 3"/>
          <p:cNvSpPr>
            <a:spLocks noGrp="1"/>
          </p:cNvSpPr>
          <p:nvPr>
            <p:ph type="sldNum" sz="quarter" idx="10"/>
          </p:nvPr>
        </p:nvSpPr>
        <p:spPr/>
        <p:txBody>
          <a:bodyPr/>
          <a:lstStyle/>
          <a:p>
            <a:fld id="{048AC776-E959-4347-B9D7-86BFD0795333}" type="slidenum">
              <a:rPr lang="en-US" smtClean="0"/>
              <a:t>4</a:t>
            </a:fld>
            <a:endParaRPr lang="en-US"/>
          </a:p>
        </p:txBody>
      </p:sp>
    </p:spTree>
    <p:extLst>
      <p:ext uri="{BB962C8B-B14F-4D97-AF65-F5344CB8AC3E}">
        <p14:creationId xmlns:p14="http://schemas.microsoft.com/office/powerpoint/2010/main" val="2234455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p>
        </p:txBody>
      </p:sp>
      <p:sp>
        <p:nvSpPr>
          <p:cNvPr id="4" name="Slide Number Placeholder 3"/>
          <p:cNvSpPr>
            <a:spLocks noGrp="1"/>
          </p:cNvSpPr>
          <p:nvPr>
            <p:ph type="sldNum" sz="quarter" idx="10"/>
          </p:nvPr>
        </p:nvSpPr>
        <p:spPr/>
        <p:txBody>
          <a:bodyPr/>
          <a:lstStyle/>
          <a:p>
            <a:fld id="{048AC776-E959-4347-B9D7-86BFD0795333}" type="slidenum">
              <a:rPr lang="en-US" smtClean="0"/>
              <a:t>18</a:t>
            </a:fld>
            <a:endParaRPr lang="en-US"/>
          </a:p>
        </p:txBody>
      </p:sp>
    </p:spTree>
    <p:extLst>
      <p:ext uri="{BB962C8B-B14F-4D97-AF65-F5344CB8AC3E}">
        <p14:creationId xmlns:p14="http://schemas.microsoft.com/office/powerpoint/2010/main" val="707078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09728"/>
            <a:ext cx="8814816" cy="18790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64234" y="285751"/>
            <a:ext cx="8229600" cy="1657350"/>
          </a:xfrm>
        </p:spPr>
        <p:txBody>
          <a:bodyPr lIns="45720" rIns="228600" anchor="b">
            <a:normAutofit/>
          </a:bodyPr>
          <a:lstStyle>
            <a:lvl1pPr marL="0" algn="r">
              <a:defRPr sz="4800"/>
            </a:lvl1pPr>
            <a:extLst/>
          </a:lstStyle>
          <a:p>
            <a:r>
              <a:rPr kumimoji="0" lang="en-US"/>
              <a:t>Click to edit Master title style</a:t>
            </a:r>
          </a:p>
        </p:txBody>
      </p:sp>
      <p:sp>
        <p:nvSpPr>
          <p:cNvPr id="9" name="Subtitle 8"/>
          <p:cNvSpPr>
            <a:spLocks noGrp="1"/>
          </p:cNvSpPr>
          <p:nvPr>
            <p:ph type="subTitle" idx="1"/>
          </p:nvPr>
        </p:nvSpPr>
        <p:spPr>
          <a:xfrm>
            <a:off x="2133600" y="2114550"/>
            <a:ext cx="6560234" cy="131445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10" name="Date Placeholder 9"/>
          <p:cNvSpPr>
            <a:spLocks noGrp="1"/>
          </p:cNvSpPr>
          <p:nvPr>
            <p:ph type="dt" sz="half" idx="10"/>
          </p:nvPr>
        </p:nvSpPr>
        <p:spPr>
          <a:xfrm>
            <a:off x="5562600" y="4881753"/>
            <a:ext cx="3002280" cy="205740"/>
          </a:xfrm>
        </p:spPr>
        <p:txBody>
          <a:bodyPr vert="horz" rtlCol="0"/>
          <a:lstStyle/>
          <a:p>
            <a:fld id="{8F4FC3B8-5C7B-43AA-A710-184256880B1C}" type="datetimeFigureOut">
              <a:rPr lang="en-US" smtClean="0"/>
              <a:t>2/2/22</a:t>
            </a:fld>
            <a:endParaRPr lang="en-US"/>
          </a:p>
        </p:txBody>
      </p:sp>
      <p:sp>
        <p:nvSpPr>
          <p:cNvPr id="11" name="Slide Number Placeholder 10"/>
          <p:cNvSpPr>
            <a:spLocks noGrp="1"/>
          </p:cNvSpPr>
          <p:nvPr>
            <p:ph type="sldNum" sz="quarter" idx="11"/>
          </p:nvPr>
        </p:nvSpPr>
        <p:spPr>
          <a:xfrm>
            <a:off x="8638952" y="4881753"/>
            <a:ext cx="464288" cy="205740"/>
          </a:xfrm>
        </p:spPr>
        <p:txBody>
          <a:bodyPr vert="horz" rtlCol="0"/>
          <a:lstStyle>
            <a:lvl1pPr>
              <a:defRPr>
                <a:solidFill>
                  <a:schemeClr val="tx2">
                    <a:shade val="90000"/>
                  </a:schemeClr>
                </a:solidFill>
              </a:defRPr>
            </a:lvl1pPr>
            <a:extLst/>
          </a:lstStyle>
          <a:p>
            <a:fld id="{4617B624-E357-40A3-9FAA-6D3B55229A86}" type="slidenum">
              <a:rPr lang="en-US" smtClean="0"/>
              <a:t>‹#›</a:t>
            </a:fld>
            <a:endParaRPr lang="en-US"/>
          </a:p>
        </p:txBody>
      </p:sp>
      <p:sp>
        <p:nvSpPr>
          <p:cNvPr id="12" name="Footer Placeholder 11"/>
          <p:cNvSpPr>
            <a:spLocks noGrp="1"/>
          </p:cNvSpPr>
          <p:nvPr>
            <p:ph type="ftr" sz="quarter" idx="12"/>
          </p:nvPr>
        </p:nvSpPr>
        <p:spPr>
          <a:xfrm>
            <a:off x="1600200" y="4881753"/>
            <a:ext cx="3907464" cy="205740"/>
          </a:xfrm>
        </p:spPr>
        <p:txBody>
          <a:bodyPr vert="horz" rtlCol="0"/>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F4FC3B8-5C7B-43AA-A710-184256880B1C}" type="datetimeFigureOut">
              <a:rPr lang="en-US" smtClean="0"/>
              <a:t>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7B624-E357-40A3-9FAA-6D3B55229A8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lvl1pPr algn="l">
              <a:defRPr/>
            </a:lvl1pPr>
            <a:extLst/>
          </a:lstStyle>
          <a:p>
            <a:r>
              <a:rPr kumimoji="0"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F4FC3B8-5C7B-43AA-A710-184256880B1C}" type="datetimeFigureOut">
              <a:rPr lang="en-US" smtClean="0"/>
              <a:t>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7B624-E357-40A3-9FAA-6D3B55229A8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068441"/>
            <a:ext cx="800100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F4FC3B8-5C7B-43AA-A710-184256880B1C}" type="datetimeFigureOut">
              <a:rPr lang="en-US" smtClean="0"/>
              <a:t>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17B624-E357-40A3-9FAA-6D3B55229A8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2450592"/>
            <a:ext cx="740664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76" y="373673"/>
            <a:ext cx="7772400" cy="2048256"/>
          </a:xfrm>
        </p:spPr>
        <p:txBody>
          <a:bodyPr rIns="100584"/>
          <a:lstStyle>
            <a:lvl1pPr algn="r">
              <a:buNone/>
              <a:defRPr sz="4000" b="1" cap="none">
                <a:solidFill>
                  <a:schemeClr val="accent1">
                    <a:tint val="95000"/>
                    <a:satMod val="200000"/>
                  </a:schemeClr>
                </a:solidFill>
              </a:defRPr>
            </a:lvl1pPr>
            <a:extLst/>
          </a:lstStyle>
          <a:p>
            <a:r>
              <a:rPr kumimoji="0" lang="en-US"/>
              <a:t>Click to edit Master title style</a:t>
            </a:r>
          </a:p>
        </p:txBody>
      </p:sp>
      <p:sp>
        <p:nvSpPr>
          <p:cNvPr id="3" name="Text Placeholder 2"/>
          <p:cNvSpPr>
            <a:spLocks noGrp="1"/>
          </p:cNvSpPr>
          <p:nvPr>
            <p:ph type="body" idx="1"/>
          </p:nvPr>
        </p:nvSpPr>
        <p:spPr>
          <a:xfrm>
            <a:off x="722313" y="2465785"/>
            <a:ext cx="7772400" cy="1132284"/>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8" name="Date Placeholder 7"/>
          <p:cNvSpPr>
            <a:spLocks noGrp="1"/>
          </p:cNvSpPr>
          <p:nvPr>
            <p:ph type="dt" sz="half" idx="10"/>
          </p:nvPr>
        </p:nvSpPr>
        <p:spPr>
          <a:xfrm>
            <a:off x="5562600" y="4885253"/>
            <a:ext cx="3002280" cy="205740"/>
          </a:xfrm>
        </p:spPr>
        <p:txBody>
          <a:bodyPr vert="horz" rtlCol="0"/>
          <a:lstStyle/>
          <a:p>
            <a:fld id="{8F4FC3B8-5C7B-43AA-A710-184256880B1C}" type="datetimeFigureOut">
              <a:rPr lang="en-US" smtClean="0"/>
              <a:t>2/2/22</a:t>
            </a:fld>
            <a:endParaRPr lang="en-US"/>
          </a:p>
        </p:txBody>
      </p:sp>
      <p:sp>
        <p:nvSpPr>
          <p:cNvPr id="9" name="Slide Number Placeholder 8"/>
          <p:cNvSpPr>
            <a:spLocks noGrp="1"/>
          </p:cNvSpPr>
          <p:nvPr>
            <p:ph type="sldNum" sz="quarter" idx="11"/>
          </p:nvPr>
        </p:nvSpPr>
        <p:spPr>
          <a:xfrm>
            <a:off x="8638952" y="4885253"/>
            <a:ext cx="464288" cy="205740"/>
          </a:xfrm>
        </p:spPr>
        <p:txBody>
          <a:bodyPr vert="horz" rtlCol="0"/>
          <a:lstStyle>
            <a:lvl1pPr>
              <a:defRPr>
                <a:solidFill>
                  <a:schemeClr val="tx2">
                    <a:shade val="90000"/>
                  </a:schemeClr>
                </a:solidFill>
              </a:defRPr>
            </a:lvl1pPr>
            <a:extLst/>
          </a:lstStyle>
          <a:p>
            <a:fld id="{4617B624-E357-40A3-9FAA-6D3B55229A86}" type="slidenum">
              <a:rPr lang="en-US" smtClean="0"/>
              <a:t>‹#›</a:t>
            </a:fld>
            <a:endParaRPr lang="en-US"/>
          </a:p>
        </p:txBody>
      </p:sp>
      <p:sp>
        <p:nvSpPr>
          <p:cNvPr id="10" name="Footer Placeholder 9"/>
          <p:cNvSpPr>
            <a:spLocks noGrp="1"/>
          </p:cNvSpPr>
          <p:nvPr>
            <p:ph type="ftr" sz="quarter" idx="12"/>
          </p:nvPr>
        </p:nvSpPr>
        <p:spPr>
          <a:xfrm>
            <a:off x="1600200" y="4885253"/>
            <a:ext cx="3907464" cy="20574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234440"/>
            <a:ext cx="4038600" cy="339471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234440"/>
            <a:ext cx="4038600" cy="339471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8F4FC3B8-5C7B-43AA-A710-184256880B1C}" type="datetimeFigureOut">
              <a:rPr lang="en-US" smtClean="0"/>
              <a:t>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641080" y="4885926"/>
            <a:ext cx="464288" cy="205740"/>
          </a:xfrm>
        </p:spPr>
        <p:txBody>
          <a:bodyPr/>
          <a:lstStyle/>
          <a:p>
            <a:fld id="{4617B624-E357-40A3-9FAA-6D3B55229A86}" type="slidenum">
              <a:rPr lang="en-US" smtClean="0"/>
              <a:t>‹#›</a:t>
            </a:fld>
            <a:endParaRPr lang="en-US"/>
          </a:p>
        </p:txBody>
      </p:sp>
      <p:sp>
        <p:nvSpPr>
          <p:cNvPr id="10" name="Rectangle 9"/>
          <p:cNvSpPr/>
          <p:nvPr/>
        </p:nvSpPr>
        <p:spPr>
          <a:xfrm>
            <a:off x="588392" y="1068441"/>
            <a:ext cx="800100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1623912"/>
            <a:ext cx="374904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11" name="Rectangle 10"/>
          <p:cNvSpPr/>
          <p:nvPr/>
        </p:nvSpPr>
        <p:spPr>
          <a:xfrm>
            <a:off x="4800600" y="1623912"/>
            <a:ext cx="374904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p>
            <a:pPr algn="ctr" eaLnBrk="1" latinLnBrk="0" hangingPunct="1"/>
            <a:endParaRPr kumimoji="0" lang="en-US"/>
          </a:p>
        </p:txBody>
      </p:sp>
      <p:sp>
        <p:nvSpPr>
          <p:cNvPr id="2" name="Title 1"/>
          <p:cNvSpPr>
            <a:spLocks noGrp="1"/>
          </p:cNvSpPr>
          <p:nvPr>
            <p:ph type="title"/>
          </p:nvPr>
        </p:nvSpPr>
        <p:spPr>
          <a:xfrm>
            <a:off x="457200" y="188961"/>
            <a:ext cx="8229600" cy="85725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151335"/>
            <a:ext cx="4040188" cy="47982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6" y="1151335"/>
            <a:ext cx="4041775" cy="47982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71651"/>
            <a:ext cx="4040188" cy="2956322"/>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771651"/>
            <a:ext cx="4041775" cy="2956322"/>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8F4FC3B8-5C7B-43AA-A710-184256880B1C}" type="datetimeFigureOut">
              <a:rPr lang="en-US" smtClean="0"/>
              <a:t>2/2/22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641080" y="4885926"/>
            <a:ext cx="464288" cy="205740"/>
          </a:xfrm>
        </p:spPr>
        <p:txBody>
          <a:bodyPr/>
          <a:lstStyle/>
          <a:p>
            <a:fld id="{4617B624-E357-40A3-9FAA-6D3B55229A8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89914"/>
            <a:ext cx="8229600" cy="85725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F4FC3B8-5C7B-43AA-A710-184256880B1C}" type="datetimeFigureOut">
              <a:rPr lang="en-US" smtClean="0"/>
              <a:t>2/2/22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17B624-E357-40A3-9FAA-6D3B55229A86}" type="slidenum">
              <a:rPr lang="en-US" smtClean="0"/>
              <a:t>‹#›</a:t>
            </a:fld>
            <a:endParaRPr lang="en-US"/>
          </a:p>
        </p:txBody>
      </p:sp>
      <p:sp>
        <p:nvSpPr>
          <p:cNvPr id="7" name="Rectangle 6"/>
          <p:cNvSpPr/>
          <p:nvPr/>
        </p:nvSpPr>
        <p:spPr>
          <a:xfrm>
            <a:off x="588392" y="1068441"/>
            <a:ext cx="800100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4FC3B8-5C7B-43AA-A710-184256880B1C}" type="datetimeFigureOut">
              <a:rPr lang="en-US" smtClean="0"/>
              <a:t>2/2/22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17B624-E357-40A3-9FAA-6D3B55229A8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793242"/>
            <a:ext cx="3749040" cy="6858"/>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4963136" y="228600"/>
            <a:ext cx="3931920" cy="571500"/>
          </a:xfrm>
        </p:spPr>
        <p:txBody>
          <a:bodyPr anchor="b"/>
          <a:lstStyle>
            <a:lvl1pPr marL="0" algn="r">
              <a:buNone/>
              <a:defRPr sz="2000" b="1"/>
            </a:lvl1pPr>
            <a:extLst/>
          </a:lstStyle>
          <a:p>
            <a:r>
              <a:rPr kumimoji="0" lang="en-US"/>
              <a:t>Click to edit Master title style</a:t>
            </a:r>
          </a:p>
        </p:txBody>
      </p:sp>
      <p:sp>
        <p:nvSpPr>
          <p:cNvPr id="3" name="Text Placeholder 2"/>
          <p:cNvSpPr>
            <a:spLocks noGrp="1"/>
          </p:cNvSpPr>
          <p:nvPr>
            <p:ph type="body" idx="2"/>
          </p:nvPr>
        </p:nvSpPr>
        <p:spPr>
          <a:xfrm>
            <a:off x="4963136" y="830670"/>
            <a:ext cx="3931920" cy="8001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228600" y="1657350"/>
            <a:ext cx="8666456" cy="298323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9" name="Date Placeholder 8"/>
          <p:cNvSpPr>
            <a:spLocks noGrp="1"/>
          </p:cNvSpPr>
          <p:nvPr>
            <p:ph type="dt" sz="half" idx="10"/>
          </p:nvPr>
        </p:nvSpPr>
        <p:spPr>
          <a:xfrm>
            <a:off x="5562600" y="4885253"/>
            <a:ext cx="3002280" cy="205740"/>
          </a:xfrm>
        </p:spPr>
        <p:txBody>
          <a:bodyPr vert="horz" rtlCol="0"/>
          <a:lstStyle/>
          <a:p>
            <a:fld id="{8F4FC3B8-5C7B-43AA-A710-184256880B1C}" type="datetimeFigureOut">
              <a:rPr lang="en-US" smtClean="0"/>
              <a:t>2/2/22</a:t>
            </a:fld>
            <a:endParaRPr lang="en-US"/>
          </a:p>
        </p:txBody>
      </p:sp>
      <p:sp>
        <p:nvSpPr>
          <p:cNvPr id="10" name="Slide Number Placeholder 9"/>
          <p:cNvSpPr>
            <a:spLocks noGrp="1"/>
          </p:cNvSpPr>
          <p:nvPr>
            <p:ph type="sldNum" sz="quarter" idx="11"/>
          </p:nvPr>
        </p:nvSpPr>
        <p:spPr>
          <a:xfrm>
            <a:off x="8638952" y="4885253"/>
            <a:ext cx="464288" cy="205740"/>
          </a:xfrm>
        </p:spPr>
        <p:txBody>
          <a:bodyPr vert="horz" rtlCol="0"/>
          <a:lstStyle>
            <a:lvl1pPr>
              <a:defRPr>
                <a:solidFill>
                  <a:schemeClr val="tx2">
                    <a:shade val="90000"/>
                  </a:schemeClr>
                </a:solidFill>
              </a:defRPr>
            </a:lvl1pPr>
            <a:extLst/>
          </a:lstStyle>
          <a:p>
            <a:fld id="{4617B624-E357-40A3-9FAA-6D3B55229A86}" type="slidenum">
              <a:rPr lang="en-US" smtClean="0"/>
              <a:t>‹#›</a:t>
            </a:fld>
            <a:endParaRPr lang="en-US"/>
          </a:p>
        </p:txBody>
      </p:sp>
      <p:sp>
        <p:nvSpPr>
          <p:cNvPr id="11" name="Footer Placeholder 10"/>
          <p:cNvSpPr>
            <a:spLocks noGrp="1"/>
          </p:cNvSpPr>
          <p:nvPr>
            <p:ph type="ftr" sz="quarter" idx="12"/>
          </p:nvPr>
        </p:nvSpPr>
        <p:spPr>
          <a:xfrm>
            <a:off x="1600200" y="4885253"/>
            <a:ext cx="3907464" cy="205740"/>
          </a:xfrm>
        </p:spPr>
        <p:txBody>
          <a:bodyPr vert="horz" rtlCol="0"/>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3543300"/>
            <a:ext cx="5486400" cy="498402"/>
          </a:xfrm>
        </p:spPr>
        <p:txBody>
          <a:bodyPr anchor="b"/>
          <a:lstStyle>
            <a:lvl1pPr marL="0" algn="r">
              <a:buNone/>
              <a:defRPr sz="2000" b="1"/>
            </a:lvl1pPr>
            <a:extLst/>
          </a:lstStyle>
          <a:p>
            <a:r>
              <a:rPr kumimoji="0" lang="en-US"/>
              <a:t>Click to edit Master title style</a:t>
            </a:r>
          </a:p>
        </p:txBody>
      </p:sp>
      <p:sp>
        <p:nvSpPr>
          <p:cNvPr id="4" name="Text Placeholder 3"/>
          <p:cNvSpPr>
            <a:spLocks noGrp="1"/>
          </p:cNvSpPr>
          <p:nvPr>
            <p:ph type="body" sz="half" idx="2"/>
          </p:nvPr>
        </p:nvSpPr>
        <p:spPr>
          <a:xfrm>
            <a:off x="3040443" y="4041703"/>
            <a:ext cx="5486400" cy="684191"/>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13" name="Picture Placeholder 12"/>
          <p:cNvSpPr>
            <a:spLocks noGrp="1"/>
          </p:cNvSpPr>
          <p:nvPr>
            <p:ph type="pic" idx="1"/>
          </p:nvPr>
        </p:nvSpPr>
        <p:spPr>
          <a:xfrm>
            <a:off x="304800" y="187398"/>
            <a:ext cx="8534400" cy="325755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4881753"/>
            <a:ext cx="3002280" cy="205740"/>
          </a:xfrm>
        </p:spPr>
        <p:txBody>
          <a:bodyPr vert="horz" rtlCol="0"/>
          <a:lstStyle/>
          <a:p>
            <a:fld id="{8F4FC3B8-5C7B-43AA-A710-184256880B1C}" type="datetimeFigureOut">
              <a:rPr lang="en-US" smtClean="0"/>
              <a:t>2/2/22</a:t>
            </a:fld>
            <a:endParaRPr lang="en-US"/>
          </a:p>
        </p:txBody>
      </p:sp>
      <p:sp>
        <p:nvSpPr>
          <p:cNvPr id="9" name="Slide Number Placeholder 8"/>
          <p:cNvSpPr>
            <a:spLocks noGrp="1"/>
          </p:cNvSpPr>
          <p:nvPr>
            <p:ph type="sldNum" sz="quarter" idx="11"/>
          </p:nvPr>
        </p:nvSpPr>
        <p:spPr>
          <a:xfrm>
            <a:off x="8638952" y="4881753"/>
            <a:ext cx="464288" cy="205740"/>
          </a:xfrm>
        </p:spPr>
        <p:txBody>
          <a:bodyPr vert="horz" rtlCol="0"/>
          <a:lstStyle>
            <a:lvl1pPr>
              <a:defRPr>
                <a:solidFill>
                  <a:schemeClr val="tx2">
                    <a:shade val="90000"/>
                  </a:schemeClr>
                </a:solidFill>
              </a:defRPr>
            </a:lvl1pPr>
            <a:extLst/>
          </a:lstStyle>
          <a:p>
            <a:fld id="{4617B624-E357-40A3-9FAA-6D3B55229A86}" type="slidenum">
              <a:rPr lang="en-US" smtClean="0"/>
              <a:t>‹#›</a:t>
            </a:fld>
            <a:endParaRPr lang="en-US"/>
          </a:p>
        </p:txBody>
      </p:sp>
      <p:sp>
        <p:nvSpPr>
          <p:cNvPr id="10" name="Footer Placeholder 9"/>
          <p:cNvSpPr>
            <a:spLocks noGrp="1"/>
          </p:cNvSpPr>
          <p:nvPr>
            <p:ph type="ftr" sz="quarter" idx="12"/>
          </p:nvPr>
        </p:nvSpPr>
        <p:spPr>
          <a:xfrm>
            <a:off x="1600200" y="4881753"/>
            <a:ext cx="3907464" cy="205740"/>
          </a:xfrm>
        </p:spPr>
        <p:txBody>
          <a:bodyPr vert="horz" rtlCol="0"/>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10314"/>
            <a:ext cx="8810846" cy="4924044"/>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Footer Placeholder 2"/>
          <p:cNvSpPr>
            <a:spLocks noGrp="1"/>
          </p:cNvSpPr>
          <p:nvPr>
            <p:ph type="ftr" sz="quarter" idx="3"/>
          </p:nvPr>
        </p:nvSpPr>
        <p:spPr>
          <a:xfrm>
            <a:off x="1295400" y="4800600"/>
            <a:ext cx="4212264" cy="20574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4800600"/>
            <a:ext cx="3002280" cy="20574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8F4FC3B8-5C7B-43AA-A710-184256880B1C}" type="datetimeFigureOut">
              <a:rPr lang="en-US" smtClean="0"/>
              <a:t>2/2/22</a:t>
            </a:fld>
            <a:endParaRPr lang="en-US"/>
          </a:p>
        </p:txBody>
      </p:sp>
      <p:sp>
        <p:nvSpPr>
          <p:cNvPr id="23" name="Slide Number Placeholder 22"/>
          <p:cNvSpPr>
            <a:spLocks noGrp="1"/>
          </p:cNvSpPr>
          <p:nvPr>
            <p:ph type="sldNum" sz="quarter" idx="4"/>
          </p:nvPr>
        </p:nvSpPr>
        <p:spPr>
          <a:xfrm>
            <a:off x="8638952" y="4885926"/>
            <a:ext cx="464288" cy="20574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4617B624-E357-40A3-9FAA-6D3B55229A86}" type="slidenum">
              <a:rPr lang="en-US" smtClean="0"/>
              <a:t>‹#›</a:t>
            </a:fld>
            <a:endParaRPr lang="en-US"/>
          </a:p>
        </p:txBody>
      </p:sp>
      <p:sp>
        <p:nvSpPr>
          <p:cNvPr id="22" name="Title Placeholder 21"/>
          <p:cNvSpPr>
            <a:spLocks noGrp="1"/>
          </p:cNvSpPr>
          <p:nvPr>
            <p:ph type="title"/>
          </p:nvPr>
        </p:nvSpPr>
        <p:spPr>
          <a:xfrm>
            <a:off x="457200" y="190152"/>
            <a:ext cx="8229600" cy="857250"/>
          </a:xfrm>
          <a:prstGeom prst="rect">
            <a:avLst/>
          </a:prstGeom>
        </p:spPr>
        <p:txBody>
          <a:bodyPr rIns="91440" anchor="b">
            <a:normAutofit/>
            <a:scene3d>
              <a:camera prst="orthographicFront"/>
              <a:lightRig rig="soft" dir="t">
                <a:rot lat="0" lon="0" rev="2400000"/>
              </a:lightRig>
            </a:scene3d>
            <a:sp3d>
              <a:bevelT w="19050" h="12700"/>
            </a:sp3d>
          </a:bodyPr>
          <a:lstStyle/>
          <a:p>
            <a:r>
              <a:rPr kumimoji="0" lang="en-US"/>
              <a:t>Click to edit Master title style</a:t>
            </a:r>
          </a:p>
        </p:txBody>
      </p:sp>
      <p:sp>
        <p:nvSpPr>
          <p:cNvPr id="13" name="Text Placeholder 12"/>
          <p:cNvSpPr>
            <a:spLocks noGrp="1"/>
          </p:cNvSpPr>
          <p:nvPr>
            <p:ph type="body" idx="1"/>
          </p:nvPr>
        </p:nvSpPr>
        <p:spPr>
          <a:xfrm>
            <a:off x="457200" y="1234678"/>
            <a:ext cx="8229600" cy="339471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swpc.noaa.gov/news/solar-cycle-25-forecast-updat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its.bldrdoc.gov/fs-1037/dir-020/_2955.htm" TargetMode="External"/><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0mP-Qe2SYwI&amp;list=PLuapIzKwhZN_30dcgsDbGU3J7C8BAYJcG" TargetMode="External"/><Relationship Id="rId7" Type="http://schemas.openxmlformats.org/officeDocument/2006/relationships/hyperlink" Target="https://www.ecfr.gov/current/title-47/chapter-I/subchapter-D/part-97" TargetMode="External"/><Relationship Id="rId2" Type="http://schemas.openxmlformats.org/officeDocument/2006/relationships/hyperlink" Target="https://hamstudy.org/" TargetMode="External"/><Relationship Id="rId1" Type="http://schemas.openxmlformats.org/officeDocument/2006/relationships/slideLayout" Target="../slideLayouts/slideLayout2.xml"/><Relationship Id="rId6" Type="http://schemas.openxmlformats.org/officeDocument/2006/relationships/hyperlink" Target="https://w5yi.org/" TargetMode="External"/><Relationship Id="rId5" Type="http://schemas.openxmlformats.org/officeDocument/2006/relationships/hyperlink" Target="https://arrl.org/" TargetMode="External"/><Relationship Id="rId4" Type="http://schemas.openxmlformats.org/officeDocument/2006/relationships/hyperlink" Target="http://www.arrl.org/shop/Ham-Radio-License-Manual/"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Granite Stake Ham Radio License Training</a:t>
            </a:r>
          </a:p>
        </p:txBody>
      </p:sp>
      <p:sp>
        <p:nvSpPr>
          <p:cNvPr id="3" name="Subtitle 2"/>
          <p:cNvSpPr>
            <a:spLocks noGrp="1"/>
          </p:cNvSpPr>
          <p:nvPr>
            <p:ph type="subTitle" idx="1"/>
          </p:nvPr>
        </p:nvSpPr>
        <p:spPr/>
        <p:txBody>
          <a:bodyPr>
            <a:normAutofit fontScale="77500" lnSpcReduction="20000"/>
          </a:bodyPr>
          <a:lstStyle/>
          <a:p>
            <a:r>
              <a:rPr lang="en-US" dirty="0"/>
              <a:t>Technician Class</a:t>
            </a:r>
          </a:p>
          <a:p>
            <a:r>
              <a:rPr lang="en-US" dirty="0"/>
              <a:t>January / February 2022</a:t>
            </a:r>
          </a:p>
          <a:p>
            <a:endParaRPr lang="en-US" dirty="0"/>
          </a:p>
          <a:p>
            <a:r>
              <a:rPr lang="en-US" dirty="0"/>
              <a:t>Class 2</a:t>
            </a:r>
          </a:p>
        </p:txBody>
      </p:sp>
    </p:spTree>
    <p:extLst>
      <p:ext uri="{BB962C8B-B14F-4D97-AF65-F5344CB8AC3E}">
        <p14:creationId xmlns:p14="http://schemas.microsoft.com/office/powerpoint/2010/main" val="37609496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Multipath</a:t>
            </a:r>
          </a:p>
        </p:txBody>
      </p:sp>
      <p:sp>
        <p:nvSpPr>
          <p:cNvPr id="3" name="Content Placeholder 2"/>
          <p:cNvSpPr>
            <a:spLocks noGrp="1"/>
          </p:cNvSpPr>
          <p:nvPr>
            <p:ph idx="1"/>
          </p:nvPr>
        </p:nvSpPr>
        <p:spPr/>
        <p:txBody>
          <a:bodyPr>
            <a:normAutofit fontScale="55000" lnSpcReduction="20000"/>
          </a:bodyPr>
          <a:lstStyle/>
          <a:p>
            <a:pPr>
              <a:spcAft>
                <a:spcPts val="600"/>
              </a:spcAft>
            </a:pPr>
            <a:r>
              <a:rPr lang="en-US" dirty="0"/>
              <a:t>Reflections off of the ionosphere, buildings, cars, uneven ground etc. can mean you receive multiple versions of the same signal (rays if you will) that have taken different paths to reach your receiver. These different paths will have different timings.</a:t>
            </a:r>
          </a:p>
          <a:p>
            <a:pPr>
              <a:spcAft>
                <a:spcPts val="600"/>
              </a:spcAft>
            </a:pPr>
            <a:r>
              <a:rPr lang="en-US" dirty="0"/>
              <a:t>Because they take different paths they will arrive a slightly different times, which can make the signals cancel each other out in spots.</a:t>
            </a:r>
          </a:p>
          <a:p>
            <a:pPr>
              <a:spcAft>
                <a:spcPts val="600"/>
              </a:spcAft>
            </a:pPr>
            <a:r>
              <a:rPr lang="en-US" dirty="0"/>
              <a:t>If you or the station you are hearing is in motion this can create a fluttering sound with the regular signal and static interspersed several times a second. This is called </a:t>
            </a:r>
            <a:r>
              <a:rPr lang="en-US" b="1" u="sng" dirty="0"/>
              <a:t>picket fencing</a:t>
            </a:r>
            <a:r>
              <a:rPr lang="en-US" dirty="0"/>
              <a:t>.</a:t>
            </a:r>
          </a:p>
          <a:p>
            <a:pPr>
              <a:spcAft>
                <a:spcPts val="600"/>
              </a:spcAft>
            </a:pPr>
            <a:r>
              <a:rPr lang="en-US" dirty="0"/>
              <a:t>Because the reflections are random, it often only takes </a:t>
            </a:r>
            <a:r>
              <a:rPr lang="en-US" u="sng" dirty="0"/>
              <a:t>moving a few inches </a:t>
            </a:r>
            <a:r>
              <a:rPr lang="en-US" dirty="0"/>
              <a:t>to change which signals strike the antenna making a signal go from very week to clear and full strength.</a:t>
            </a:r>
          </a:p>
          <a:p>
            <a:pPr>
              <a:spcAft>
                <a:spcPts val="600"/>
              </a:spcAft>
            </a:pPr>
            <a:r>
              <a:rPr lang="en-US" dirty="0"/>
              <a:t>When transferring digital data, multipath will increase the error rate.</a:t>
            </a:r>
          </a:p>
        </p:txBody>
      </p:sp>
    </p:spTree>
    <p:extLst>
      <p:ext uri="{BB962C8B-B14F-4D97-AF65-F5344CB8AC3E}">
        <p14:creationId xmlns:p14="http://schemas.microsoft.com/office/powerpoint/2010/main" val="670677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More Detail on RF / EM Waves</a:t>
            </a:r>
          </a:p>
        </p:txBody>
      </p:sp>
      <p:sp>
        <p:nvSpPr>
          <p:cNvPr id="3" name="Content Placeholder 2"/>
          <p:cNvSpPr>
            <a:spLocks noGrp="1"/>
          </p:cNvSpPr>
          <p:nvPr>
            <p:ph idx="1"/>
          </p:nvPr>
        </p:nvSpPr>
        <p:spPr>
          <a:xfrm>
            <a:off x="457200" y="1234678"/>
            <a:ext cx="3962400" cy="3394710"/>
          </a:xfrm>
        </p:spPr>
        <p:txBody>
          <a:bodyPr>
            <a:normAutofit fontScale="55000" lnSpcReduction="20000"/>
          </a:bodyPr>
          <a:lstStyle/>
          <a:p>
            <a:pPr>
              <a:spcAft>
                <a:spcPts val="1200"/>
              </a:spcAft>
            </a:pPr>
            <a:r>
              <a:rPr lang="en-US" dirty="0"/>
              <a:t>EM waves in free space go at the speed of light (e).</a:t>
            </a:r>
          </a:p>
          <a:p>
            <a:pPr>
              <a:spcAft>
                <a:spcPts val="1200"/>
              </a:spcAft>
            </a:pPr>
            <a:r>
              <a:rPr lang="en-US" dirty="0"/>
              <a:t>Speed of light is roughly 300 Million Meters Per Second</a:t>
            </a:r>
          </a:p>
          <a:p>
            <a:pPr>
              <a:spcAft>
                <a:spcPts val="1200"/>
              </a:spcAft>
            </a:pPr>
            <a:r>
              <a:rPr lang="en-US" dirty="0"/>
              <a:t>One Wave Length is the distance a wave travels across one cycle (see picture).</a:t>
            </a:r>
          </a:p>
          <a:p>
            <a:pPr>
              <a:spcAft>
                <a:spcPts val="1200"/>
              </a:spcAft>
            </a:pPr>
            <a:r>
              <a:rPr lang="en-US" dirty="0"/>
              <a:t>Formula is frequency in MHz divided by 300 </a:t>
            </a:r>
            <a:br>
              <a:rPr lang="en-US" dirty="0"/>
            </a:br>
            <a:br>
              <a:rPr lang="en-US" dirty="0"/>
            </a:br>
            <a:r>
              <a:rPr lang="en-US" dirty="0"/>
              <a:t>e.g. 300 MHz / 300 = 1 Meter</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352550"/>
            <a:ext cx="405137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95800" y="3257550"/>
            <a:ext cx="4051373" cy="1477328"/>
          </a:xfrm>
          <a:prstGeom prst="rect">
            <a:avLst/>
          </a:prstGeom>
          <a:solidFill>
            <a:schemeClr val="accent5">
              <a:lumMod val="75000"/>
            </a:schemeClr>
          </a:solidFill>
          <a:ln w="3175">
            <a:solidFill>
              <a:schemeClr val="accent1"/>
            </a:solidFill>
          </a:ln>
          <a:effectLst>
            <a:outerShdw blurRad="50800" dist="50800" dir="5400000" algn="ctr" rotWithShape="0">
              <a:schemeClr val="bg1"/>
            </a:outerShdw>
          </a:effectLst>
        </p:spPr>
        <p:txBody>
          <a:bodyPr wrap="square" rtlCol="0">
            <a:spAutoFit/>
          </a:bodyPr>
          <a:lstStyle/>
          <a:p>
            <a:r>
              <a:rPr lang="en-US" dirty="0"/>
              <a:t>We often use the approximate wavelength to refer to a frequency band such as:</a:t>
            </a:r>
          </a:p>
          <a:p>
            <a:pPr marL="285750" indent="-285750">
              <a:buFont typeface="Arial" panose="020B0604020202020204" pitchFamily="34" charset="0"/>
              <a:buChar char="•"/>
            </a:pPr>
            <a:r>
              <a:rPr lang="en-US" dirty="0"/>
              <a:t>2 Meter Band = 146 MHz</a:t>
            </a:r>
          </a:p>
          <a:p>
            <a:pPr marL="285750" indent="-285750">
              <a:buFont typeface="Arial" panose="020B0604020202020204" pitchFamily="34" charset="0"/>
              <a:buChar char="•"/>
            </a:pPr>
            <a:r>
              <a:rPr lang="en-US" dirty="0"/>
              <a:t>70 cm Band = 440 MHz</a:t>
            </a:r>
          </a:p>
        </p:txBody>
      </p:sp>
    </p:spTree>
    <p:extLst>
      <p:ext uri="{BB962C8B-B14F-4D97-AF65-F5344CB8AC3E}">
        <p14:creationId xmlns:p14="http://schemas.microsoft.com/office/powerpoint/2010/main" val="1123343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Attenuation</a:t>
            </a:r>
          </a:p>
        </p:txBody>
      </p:sp>
      <p:sp>
        <p:nvSpPr>
          <p:cNvPr id="3" name="Content Placeholder 2"/>
          <p:cNvSpPr>
            <a:spLocks noGrp="1"/>
          </p:cNvSpPr>
          <p:nvPr>
            <p:ph idx="1"/>
          </p:nvPr>
        </p:nvSpPr>
        <p:spPr/>
        <p:txBody>
          <a:bodyPr>
            <a:normAutofit fontScale="62500" lnSpcReduction="20000"/>
          </a:bodyPr>
          <a:lstStyle/>
          <a:p>
            <a:r>
              <a:rPr lang="en-US" dirty="0"/>
              <a:t>Attenuation means a reduction in power</a:t>
            </a:r>
          </a:p>
          <a:p>
            <a:r>
              <a:rPr lang="en-US" dirty="0"/>
              <a:t>If attenuation is severe enough the signal will become unintelligible.</a:t>
            </a:r>
          </a:p>
          <a:p>
            <a:r>
              <a:rPr lang="en-US" dirty="0"/>
              <a:t>Common causes of attenuation are:</a:t>
            </a:r>
          </a:p>
          <a:p>
            <a:pPr lvl="1"/>
            <a:r>
              <a:rPr lang="en-US" dirty="0"/>
              <a:t>Conversion of the radio wave into heat as it’s absorbed into materials.</a:t>
            </a:r>
          </a:p>
          <a:p>
            <a:pPr lvl="1"/>
            <a:r>
              <a:rPr lang="en-US" dirty="0"/>
              <a:t>Dispersion of the wave over distance.</a:t>
            </a:r>
          </a:p>
          <a:p>
            <a:pPr lvl="1"/>
            <a:r>
              <a:rPr lang="en-US" dirty="0"/>
              <a:t>A portion of the signal being reflected into a non desired direction.</a:t>
            </a:r>
          </a:p>
          <a:p>
            <a:r>
              <a:rPr lang="en-US" dirty="0"/>
              <a:t>Is measured in dB or Decibels.</a:t>
            </a:r>
          </a:p>
          <a:p>
            <a:r>
              <a:rPr lang="en-US" dirty="0"/>
              <a:t>The shorter the wavelength the more easily it is absorbed and reflected.</a:t>
            </a:r>
          </a:p>
          <a:p>
            <a:r>
              <a:rPr lang="en-US" dirty="0"/>
              <a:t>Multipath signals can cancel each other out causing massive attenuation.</a:t>
            </a:r>
          </a:p>
          <a:p>
            <a:r>
              <a:rPr lang="en-US" dirty="0"/>
              <a:t>Mismatched polarization attenuates the received signal.</a:t>
            </a:r>
          </a:p>
        </p:txBody>
      </p:sp>
    </p:spTree>
    <p:extLst>
      <p:ext uri="{BB962C8B-B14F-4D97-AF65-F5344CB8AC3E}">
        <p14:creationId xmlns:p14="http://schemas.microsoft.com/office/powerpoint/2010/main" val="1062954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Common Environment Attenuators by Spectrum</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1776323"/>
              </p:ext>
            </p:extLst>
          </p:nvPr>
        </p:nvGraphicFramePr>
        <p:xfrm>
          <a:off x="609600" y="1200150"/>
          <a:ext cx="7924800" cy="259588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2362200">
                  <a:extLst>
                    <a:ext uri="{9D8B030D-6E8A-4147-A177-3AD203B41FA5}">
                      <a16:colId xmlns:a16="http://schemas.microsoft.com/office/drawing/2014/main" val="20002"/>
                    </a:ext>
                  </a:extLst>
                </a:gridCol>
                <a:gridCol w="2590800">
                  <a:extLst>
                    <a:ext uri="{9D8B030D-6E8A-4147-A177-3AD203B41FA5}">
                      <a16:colId xmlns:a16="http://schemas.microsoft.com/office/drawing/2014/main" val="20003"/>
                    </a:ext>
                  </a:extLst>
                </a:gridCol>
              </a:tblGrid>
              <a:tr h="370840">
                <a:tc>
                  <a:txBody>
                    <a:bodyPr/>
                    <a:lstStyle/>
                    <a:p>
                      <a:r>
                        <a:rPr lang="en-US" dirty="0"/>
                        <a:t>Spectrum</a:t>
                      </a:r>
                    </a:p>
                  </a:txBody>
                  <a:tcPr/>
                </a:tc>
                <a:tc>
                  <a:txBody>
                    <a:bodyPr/>
                    <a:lstStyle/>
                    <a:p>
                      <a:r>
                        <a:rPr lang="en-US" dirty="0"/>
                        <a:t>Wavelength</a:t>
                      </a:r>
                    </a:p>
                  </a:txBody>
                  <a:tcPr/>
                </a:tc>
                <a:tc>
                  <a:txBody>
                    <a:bodyPr/>
                    <a:lstStyle/>
                    <a:p>
                      <a:r>
                        <a:rPr lang="en-US" dirty="0"/>
                        <a:t>Frequency Range</a:t>
                      </a:r>
                    </a:p>
                  </a:txBody>
                  <a:tcPr/>
                </a:tc>
                <a:tc>
                  <a:txBody>
                    <a:bodyPr/>
                    <a:lstStyle/>
                    <a:p>
                      <a:r>
                        <a:rPr lang="en-US" dirty="0"/>
                        <a:t>Attenuators</a:t>
                      </a:r>
                    </a:p>
                  </a:txBody>
                  <a:tcPr/>
                </a:tc>
                <a:extLst>
                  <a:ext uri="{0D108BD9-81ED-4DB2-BD59-A6C34878D82A}">
                    <a16:rowId xmlns:a16="http://schemas.microsoft.com/office/drawing/2014/main" val="10000"/>
                  </a:ext>
                </a:extLst>
              </a:tr>
              <a:tr h="370840">
                <a:tc>
                  <a:txBody>
                    <a:bodyPr/>
                    <a:lstStyle/>
                    <a:p>
                      <a:r>
                        <a:rPr lang="en-US" dirty="0"/>
                        <a:t>MF</a:t>
                      </a:r>
                    </a:p>
                  </a:txBody>
                  <a:tcPr/>
                </a:tc>
                <a:tc>
                  <a:txBody>
                    <a:bodyPr/>
                    <a:lstStyle/>
                    <a:p>
                      <a:r>
                        <a:rPr lang="en-US" dirty="0"/>
                        <a:t>1000 – 100</a:t>
                      </a:r>
                      <a:r>
                        <a:rPr lang="en-US" baseline="0" dirty="0"/>
                        <a:t> m</a:t>
                      </a:r>
                      <a:endParaRPr lang="en-US" dirty="0"/>
                    </a:p>
                  </a:txBody>
                  <a:tcPr/>
                </a:tc>
                <a:tc>
                  <a:txBody>
                    <a:bodyPr/>
                    <a:lstStyle/>
                    <a:p>
                      <a:r>
                        <a:rPr lang="en-US" dirty="0"/>
                        <a:t>300-3000</a:t>
                      </a:r>
                      <a:r>
                        <a:rPr lang="en-US" baseline="0" dirty="0"/>
                        <a:t> kHz</a:t>
                      </a:r>
                      <a:endParaRPr lang="en-US" dirty="0"/>
                    </a:p>
                  </a:txBody>
                  <a:tcPr/>
                </a:tc>
                <a:tc>
                  <a:txBody>
                    <a:bodyPr/>
                    <a:lstStyle/>
                    <a:p>
                      <a:r>
                        <a:rPr lang="en-US" dirty="0"/>
                        <a:t>Mountains</a:t>
                      </a:r>
                    </a:p>
                  </a:txBody>
                  <a:tcPr/>
                </a:tc>
                <a:extLst>
                  <a:ext uri="{0D108BD9-81ED-4DB2-BD59-A6C34878D82A}">
                    <a16:rowId xmlns:a16="http://schemas.microsoft.com/office/drawing/2014/main" val="10001"/>
                  </a:ext>
                </a:extLst>
              </a:tr>
              <a:tr h="370840">
                <a:tc>
                  <a:txBody>
                    <a:bodyPr/>
                    <a:lstStyle/>
                    <a:p>
                      <a:r>
                        <a:rPr lang="en-US" dirty="0"/>
                        <a:t>HF</a:t>
                      </a:r>
                    </a:p>
                  </a:txBody>
                  <a:tcPr/>
                </a:tc>
                <a:tc>
                  <a:txBody>
                    <a:bodyPr/>
                    <a:lstStyle/>
                    <a:p>
                      <a:r>
                        <a:rPr lang="en-US" dirty="0"/>
                        <a:t>100 – 10 m</a:t>
                      </a:r>
                    </a:p>
                  </a:txBody>
                  <a:tcPr/>
                </a:tc>
                <a:tc>
                  <a:txBody>
                    <a:bodyPr/>
                    <a:lstStyle/>
                    <a:p>
                      <a:r>
                        <a:rPr lang="en-US" dirty="0"/>
                        <a:t>3-30</a:t>
                      </a:r>
                      <a:r>
                        <a:rPr lang="en-US" baseline="0" dirty="0"/>
                        <a:t> MHz</a:t>
                      </a:r>
                      <a:endParaRPr lang="en-US" dirty="0"/>
                    </a:p>
                  </a:txBody>
                  <a:tcPr/>
                </a:tc>
                <a:tc>
                  <a:txBody>
                    <a:bodyPr/>
                    <a:lstStyle/>
                    <a:p>
                      <a:r>
                        <a:rPr lang="en-US" dirty="0"/>
                        <a:t>Buildings</a:t>
                      </a:r>
                    </a:p>
                  </a:txBody>
                  <a:tcPr/>
                </a:tc>
                <a:extLst>
                  <a:ext uri="{0D108BD9-81ED-4DB2-BD59-A6C34878D82A}">
                    <a16:rowId xmlns:a16="http://schemas.microsoft.com/office/drawing/2014/main" val="10002"/>
                  </a:ext>
                </a:extLst>
              </a:tr>
              <a:tr h="370840">
                <a:tc>
                  <a:txBody>
                    <a:bodyPr/>
                    <a:lstStyle/>
                    <a:p>
                      <a:r>
                        <a:rPr lang="en-US" dirty="0"/>
                        <a:t>VHF</a:t>
                      </a:r>
                    </a:p>
                  </a:txBody>
                  <a:tcPr/>
                </a:tc>
                <a:tc>
                  <a:txBody>
                    <a:bodyPr/>
                    <a:lstStyle/>
                    <a:p>
                      <a:r>
                        <a:rPr lang="en-US" dirty="0"/>
                        <a:t>10 – 1 m</a:t>
                      </a:r>
                    </a:p>
                  </a:txBody>
                  <a:tcPr/>
                </a:tc>
                <a:tc>
                  <a:txBody>
                    <a:bodyPr/>
                    <a:lstStyle/>
                    <a:p>
                      <a:r>
                        <a:rPr lang="en-US" dirty="0"/>
                        <a:t>30-300 MHz</a:t>
                      </a:r>
                    </a:p>
                  </a:txBody>
                  <a:tcPr/>
                </a:tc>
                <a:tc>
                  <a:txBody>
                    <a:bodyPr/>
                    <a:lstStyle/>
                    <a:p>
                      <a:r>
                        <a:rPr lang="en-US" dirty="0"/>
                        <a:t>Trees, People</a:t>
                      </a:r>
                    </a:p>
                  </a:txBody>
                  <a:tcPr/>
                </a:tc>
                <a:extLst>
                  <a:ext uri="{0D108BD9-81ED-4DB2-BD59-A6C34878D82A}">
                    <a16:rowId xmlns:a16="http://schemas.microsoft.com/office/drawing/2014/main" val="10003"/>
                  </a:ext>
                </a:extLst>
              </a:tr>
              <a:tr h="370840">
                <a:tc>
                  <a:txBody>
                    <a:bodyPr/>
                    <a:lstStyle/>
                    <a:p>
                      <a:r>
                        <a:rPr lang="en-US" dirty="0"/>
                        <a:t>UHF</a:t>
                      </a:r>
                    </a:p>
                  </a:txBody>
                  <a:tcPr/>
                </a:tc>
                <a:tc>
                  <a:txBody>
                    <a:bodyPr/>
                    <a:lstStyle/>
                    <a:p>
                      <a:r>
                        <a:rPr lang="en-US" dirty="0"/>
                        <a:t>1 – 0.1 m</a:t>
                      </a:r>
                    </a:p>
                  </a:txBody>
                  <a:tcPr/>
                </a:tc>
                <a:tc>
                  <a:txBody>
                    <a:bodyPr/>
                    <a:lstStyle/>
                    <a:p>
                      <a:r>
                        <a:rPr lang="en-US" dirty="0"/>
                        <a:t>300-3000 MHz</a:t>
                      </a:r>
                    </a:p>
                  </a:txBody>
                  <a:tcPr/>
                </a:tc>
                <a:tc>
                  <a:txBody>
                    <a:bodyPr/>
                    <a:lstStyle/>
                    <a:p>
                      <a:r>
                        <a:rPr lang="en-US" dirty="0"/>
                        <a:t>Small</a:t>
                      </a:r>
                      <a:r>
                        <a:rPr lang="en-US" baseline="0" dirty="0"/>
                        <a:t> Objects</a:t>
                      </a:r>
                      <a:endParaRPr lang="en-US" dirty="0"/>
                    </a:p>
                  </a:txBody>
                  <a:tcPr/>
                </a:tc>
                <a:extLst>
                  <a:ext uri="{0D108BD9-81ED-4DB2-BD59-A6C34878D82A}">
                    <a16:rowId xmlns:a16="http://schemas.microsoft.com/office/drawing/2014/main" val="10004"/>
                  </a:ext>
                </a:extLst>
              </a:tr>
              <a:tr h="370840">
                <a:tc>
                  <a:txBody>
                    <a:bodyPr/>
                    <a:lstStyle/>
                    <a:p>
                      <a:r>
                        <a:rPr lang="en-US" dirty="0"/>
                        <a:t>SHF</a:t>
                      </a:r>
                    </a:p>
                  </a:txBody>
                  <a:tcPr/>
                </a:tc>
                <a:tc>
                  <a:txBody>
                    <a:bodyPr/>
                    <a:lstStyle/>
                    <a:p>
                      <a:r>
                        <a:rPr lang="en-US" dirty="0"/>
                        <a:t>100 –</a:t>
                      </a:r>
                      <a:r>
                        <a:rPr lang="en-US" baseline="0" dirty="0"/>
                        <a:t> </a:t>
                      </a:r>
                      <a:r>
                        <a:rPr lang="en-US" dirty="0"/>
                        <a:t>10 mm</a:t>
                      </a:r>
                    </a:p>
                  </a:txBody>
                  <a:tcPr/>
                </a:tc>
                <a:tc>
                  <a:txBody>
                    <a:bodyPr/>
                    <a:lstStyle/>
                    <a:p>
                      <a:r>
                        <a:rPr lang="en-US" dirty="0"/>
                        <a:t>3-30</a:t>
                      </a:r>
                      <a:r>
                        <a:rPr lang="en-US" baseline="0" dirty="0"/>
                        <a:t> GHz</a:t>
                      </a:r>
                      <a:endParaRPr lang="en-US" dirty="0"/>
                    </a:p>
                  </a:txBody>
                  <a:tcPr/>
                </a:tc>
                <a:tc>
                  <a:txBody>
                    <a:bodyPr/>
                    <a:lstStyle/>
                    <a:p>
                      <a:r>
                        <a:rPr lang="en-US" dirty="0"/>
                        <a:t>Precipitation</a:t>
                      </a:r>
                    </a:p>
                  </a:txBody>
                  <a:tcPr/>
                </a:tc>
                <a:extLst>
                  <a:ext uri="{0D108BD9-81ED-4DB2-BD59-A6C34878D82A}">
                    <a16:rowId xmlns:a16="http://schemas.microsoft.com/office/drawing/2014/main" val="10005"/>
                  </a:ext>
                </a:extLst>
              </a:tr>
              <a:tr h="370840">
                <a:tc>
                  <a:txBody>
                    <a:bodyPr/>
                    <a:lstStyle/>
                    <a:p>
                      <a:r>
                        <a:rPr lang="en-US" dirty="0"/>
                        <a:t>EFH</a:t>
                      </a:r>
                    </a:p>
                  </a:txBody>
                  <a:tcPr/>
                </a:tc>
                <a:tc>
                  <a:txBody>
                    <a:bodyPr/>
                    <a:lstStyle/>
                    <a:p>
                      <a:r>
                        <a:rPr lang="en-US" dirty="0"/>
                        <a:t>10 –</a:t>
                      </a:r>
                      <a:r>
                        <a:rPr lang="en-US" baseline="0" dirty="0"/>
                        <a:t> </a:t>
                      </a:r>
                      <a:r>
                        <a:rPr lang="en-US" dirty="0"/>
                        <a:t>1 mm</a:t>
                      </a:r>
                    </a:p>
                  </a:txBody>
                  <a:tcPr/>
                </a:tc>
                <a:tc>
                  <a:txBody>
                    <a:bodyPr/>
                    <a:lstStyle/>
                    <a:p>
                      <a:r>
                        <a:rPr lang="en-US" dirty="0"/>
                        <a:t>30-300</a:t>
                      </a:r>
                      <a:r>
                        <a:rPr lang="en-US" baseline="0" dirty="0"/>
                        <a:t> GHz</a:t>
                      </a:r>
                      <a:endParaRPr lang="en-US" dirty="0"/>
                    </a:p>
                  </a:txBody>
                  <a:tcPr/>
                </a:tc>
                <a:tc>
                  <a:txBody>
                    <a:bodyPr/>
                    <a:lstStyle/>
                    <a:p>
                      <a:r>
                        <a:rPr lang="en-US" dirty="0"/>
                        <a:t>Dust, Clouds, Gases</a:t>
                      </a:r>
                    </a:p>
                  </a:txBody>
                  <a:tcPr/>
                </a:tc>
                <a:extLst>
                  <a:ext uri="{0D108BD9-81ED-4DB2-BD59-A6C34878D82A}">
                    <a16:rowId xmlns:a16="http://schemas.microsoft.com/office/drawing/2014/main" val="10006"/>
                  </a:ext>
                </a:extLst>
              </a:tr>
            </a:tbl>
          </a:graphicData>
        </a:graphic>
      </p:graphicFrame>
      <p:sp>
        <p:nvSpPr>
          <p:cNvPr id="5" name="TextBox 4"/>
          <p:cNvSpPr txBox="1"/>
          <p:nvPr/>
        </p:nvSpPr>
        <p:spPr>
          <a:xfrm>
            <a:off x="533400" y="4400550"/>
            <a:ext cx="8153400" cy="369332"/>
          </a:xfrm>
          <a:prstGeom prst="rect">
            <a:avLst/>
          </a:prstGeom>
          <a:noFill/>
        </p:spPr>
        <p:txBody>
          <a:bodyPr wrap="square" rtlCol="0">
            <a:spAutoFit/>
          </a:bodyPr>
          <a:lstStyle/>
          <a:p>
            <a:r>
              <a:rPr lang="en-US" dirty="0"/>
              <a:t>* Spectrum names and frequency ranges appear on the test (HF, VHF, UHF)</a:t>
            </a:r>
          </a:p>
        </p:txBody>
      </p:sp>
    </p:spTree>
    <p:extLst>
      <p:ext uri="{BB962C8B-B14F-4D97-AF65-F5344CB8AC3E}">
        <p14:creationId xmlns:p14="http://schemas.microsoft.com/office/powerpoint/2010/main" val="1022487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Polarization</a:t>
            </a:r>
          </a:p>
        </p:txBody>
      </p:sp>
      <p:sp>
        <p:nvSpPr>
          <p:cNvPr id="3" name="Content Placeholder 2"/>
          <p:cNvSpPr>
            <a:spLocks noGrp="1"/>
          </p:cNvSpPr>
          <p:nvPr>
            <p:ph idx="1"/>
          </p:nvPr>
        </p:nvSpPr>
        <p:spPr/>
        <p:txBody>
          <a:bodyPr>
            <a:normAutofit fontScale="47500" lnSpcReduction="20000"/>
          </a:bodyPr>
          <a:lstStyle/>
          <a:p>
            <a:pPr>
              <a:spcAft>
                <a:spcPts val="1200"/>
              </a:spcAft>
            </a:pPr>
            <a:r>
              <a:rPr lang="en-US" dirty="0"/>
              <a:t>We refer to the electrical portion of the EM wave as the orientation, so if the Electronic portion is going up and down it’s vertically polarized.</a:t>
            </a:r>
          </a:p>
          <a:p>
            <a:pPr>
              <a:spcAft>
                <a:spcPts val="1200"/>
              </a:spcAft>
            </a:pPr>
            <a:r>
              <a:rPr lang="en-US" dirty="0"/>
              <a:t>If it is going side to side it’s horizontally polarized.</a:t>
            </a:r>
          </a:p>
          <a:p>
            <a:pPr>
              <a:spcAft>
                <a:spcPts val="1200"/>
              </a:spcAft>
            </a:pPr>
            <a:r>
              <a:rPr lang="en-US" dirty="0"/>
              <a:t>The signal matches the antenna’s physical polarization, meaning a wire pointing vertically will emit a vertically polarized signal.</a:t>
            </a:r>
          </a:p>
          <a:p>
            <a:pPr>
              <a:spcAft>
                <a:spcPts val="1200"/>
              </a:spcAft>
            </a:pPr>
            <a:r>
              <a:rPr lang="en-US" dirty="0"/>
              <a:t>FM Voice and mobile radios are mostly vertically polarized.</a:t>
            </a:r>
          </a:p>
          <a:p>
            <a:pPr>
              <a:spcAft>
                <a:spcPts val="1200"/>
              </a:spcAft>
            </a:pPr>
            <a:r>
              <a:rPr lang="en-US" dirty="0"/>
              <a:t>SSB tends to be horizontally polarized.</a:t>
            </a:r>
          </a:p>
          <a:p>
            <a:pPr>
              <a:spcAft>
                <a:spcPts val="1200"/>
              </a:spcAft>
            </a:pPr>
            <a:r>
              <a:rPr lang="en-US" dirty="0"/>
              <a:t>If receiver polarization doesn’t match the transmitters  it will be strongly attenuated.</a:t>
            </a:r>
          </a:p>
          <a:p>
            <a:pPr>
              <a:spcAft>
                <a:spcPts val="1200"/>
              </a:spcAft>
            </a:pPr>
            <a:r>
              <a:rPr lang="en-US" dirty="0"/>
              <a:t>If the signal is reflected off the ionosphere it will become elliptically polarized. Which means both horizontal and vertical antennas receive the signal equally badly.</a:t>
            </a:r>
          </a:p>
          <a:p>
            <a:pPr>
              <a:spcAft>
                <a:spcPts val="1200"/>
              </a:spcAft>
            </a:pPr>
            <a:r>
              <a:rPr lang="en-US" dirty="0"/>
              <a:t>Satellites will sometimes use circular polarization, either clockwise or counter clockwise.</a:t>
            </a:r>
          </a:p>
        </p:txBody>
      </p:sp>
    </p:spTree>
    <p:extLst>
      <p:ext uri="{BB962C8B-B14F-4D97-AF65-F5344CB8AC3E}">
        <p14:creationId xmlns:p14="http://schemas.microsoft.com/office/powerpoint/2010/main" val="24737645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Solar Cycle</a:t>
            </a:r>
          </a:p>
        </p:txBody>
      </p:sp>
      <p:sp>
        <p:nvSpPr>
          <p:cNvPr id="3" name="Content Placeholder 2"/>
          <p:cNvSpPr>
            <a:spLocks noGrp="1"/>
          </p:cNvSpPr>
          <p:nvPr>
            <p:ph idx="1"/>
          </p:nvPr>
        </p:nvSpPr>
        <p:spPr/>
        <p:txBody>
          <a:bodyPr>
            <a:noAutofit/>
          </a:bodyPr>
          <a:lstStyle/>
          <a:p>
            <a:pPr>
              <a:spcAft>
                <a:spcPts val="600"/>
              </a:spcAft>
            </a:pPr>
            <a:r>
              <a:rPr lang="en-US" sz="2000" dirty="0"/>
              <a:t>The sun’s radiation interacts with the sparse gases at the edge of our atmosphere to ionize them, which makes them reflective to radio waves.</a:t>
            </a:r>
          </a:p>
          <a:p>
            <a:pPr>
              <a:spcAft>
                <a:spcPts val="600"/>
              </a:spcAft>
            </a:pPr>
            <a:r>
              <a:rPr lang="en-US" sz="2000" dirty="0"/>
              <a:t>The more consistent radiation the more ionization occurs.</a:t>
            </a:r>
          </a:p>
          <a:p>
            <a:pPr>
              <a:spcAft>
                <a:spcPts val="600"/>
              </a:spcAft>
            </a:pPr>
            <a:r>
              <a:rPr lang="en-US" sz="2000" dirty="0"/>
              <a:t>A solar flare can disrupt ionosphere based communication.</a:t>
            </a:r>
          </a:p>
          <a:p>
            <a:pPr>
              <a:spcAft>
                <a:spcPts val="600"/>
              </a:spcAft>
            </a:pPr>
            <a:r>
              <a:rPr lang="en-US" sz="2000" dirty="0"/>
              <a:t>The sun has a 11 year cycle between peak and low solar output.</a:t>
            </a:r>
          </a:p>
          <a:p>
            <a:pPr>
              <a:spcAft>
                <a:spcPts val="600"/>
              </a:spcAft>
            </a:pPr>
            <a:r>
              <a:rPr lang="en-US" sz="2000" dirty="0"/>
              <a:t>Currently the sun is increasing its solar power output, peak cycle is forecast as July 2025 (</a:t>
            </a:r>
            <a:r>
              <a:rPr lang="en-US" sz="2000" dirty="0">
                <a:hlinkClick r:id="rId2"/>
              </a:rPr>
              <a:t>NOAA solar cycle 25 forecast update</a:t>
            </a:r>
            <a:r>
              <a:rPr lang="en-US" sz="2000" dirty="0"/>
              <a:t>).</a:t>
            </a:r>
          </a:p>
          <a:p>
            <a:pPr>
              <a:spcAft>
                <a:spcPts val="600"/>
              </a:spcAft>
            </a:pPr>
            <a:r>
              <a:rPr lang="en-US" sz="2000" dirty="0"/>
              <a:t>You can tell activity is increasing when sun spot counts increase. </a:t>
            </a:r>
          </a:p>
        </p:txBody>
      </p:sp>
    </p:spTree>
    <p:extLst>
      <p:ext uri="{BB962C8B-B14F-4D97-AF65-F5344CB8AC3E}">
        <p14:creationId xmlns:p14="http://schemas.microsoft.com/office/powerpoint/2010/main" val="23084898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Max Usable Frequency</a:t>
            </a:r>
          </a:p>
        </p:txBody>
      </p:sp>
      <p:sp>
        <p:nvSpPr>
          <p:cNvPr id="3" name="Content Placeholder 2"/>
          <p:cNvSpPr>
            <a:spLocks noGrp="1"/>
          </p:cNvSpPr>
          <p:nvPr>
            <p:ph idx="1"/>
          </p:nvPr>
        </p:nvSpPr>
        <p:spPr/>
        <p:txBody>
          <a:bodyPr>
            <a:normAutofit fontScale="85000" lnSpcReduction="20000"/>
          </a:bodyPr>
          <a:lstStyle/>
          <a:p>
            <a:pPr>
              <a:spcAft>
                <a:spcPts val="1200"/>
              </a:spcAft>
            </a:pPr>
            <a:r>
              <a:rPr lang="en-US" dirty="0"/>
              <a:t>The faster a radio wave cycles the less affected it is by the Ionosphere:</a:t>
            </a:r>
          </a:p>
          <a:p>
            <a:pPr>
              <a:spcAft>
                <a:spcPts val="1200"/>
              </a:spcAft>
            </a:pPr>
            <a:r>
              <a:rPr lang="en-US" dirty="0"/>
              <a:t>The maximum frequency that will be reflected by the Ionosphere and return to earth is called the Max Usable Frequency.</a:t>
            </a:r>
          </a:p>
          <a:p>
            <a:pPr>
              <a:spcAft>
                <a:spcPts val="1200"/>
              </a:spcAft>
            </a:pPr>
            <a:r>
              <a:rPr lang="en-US" dirty="0"/>
              <a:t>In the summer months the longer daylight will build the E layer enough to enable skip communication from 10 Meters through 2 Meters, called sporadic E communication.</a:t>
            </a:r>
          </a:p>
        </p:txBody>
      </p:sp>
    </p:spTree>
    <p:extLst>
      <p:ext uri="{BB962C8B-B14F-4D97-AF65-F5344CB8AC3E}">
        <p14:creationId xmlns:p14="http://schemas.microsoft.com/office/powerpoint/2010/main" val="36753249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Aurora Propagation</a:t>
            </a:r>
          </a:p>
        </p:txBody>
      </p:sp>
      <p:sp>
        <p:nvSpPr>
          <p:cNvPr id="3" name="Content Placeholder 2"/>
          <p:cNvSpPr>
            <a:spLocks noGrp="1"/>
          </p:cNvSpPr>
          <p:nvPr>
            <p:ph idx="1"/>
          </p:nvPr>
        </p:nvSpPr>
        <p:spPr/>
        <p:txBody>
          <a:bodyPr>
            <a:normAutofit/>
          </a:bodyPr>
          <a:lstStyle/>
          <a:p>
            <a:r>
              <a:rPr lang="en-US" dirty="0"/>
              <a:t>The Aurora (Northern Lights, Southern Lights) when it becomes very active can enable communication.</a:t>
            </a:r>
          </a:p>
          <a:p>
            <a:r>
              <a:rPr lang="en-US" dirty="0"/>
              <a:t>MUF can go into the VHF range. </a:t>
            </a:r>
          </a:p>
          <a:p>
            <a:r>
              <a:rPr lang="en-US" dirty="0"/>
              <a:t>At VHF the signals are weak and fluttery with rapid fading.</a:t>
            </a:r>
          </a:p>
          <a:p>
            <a:endParaRPr lang="en-US" dirty="0"/>
          </a:p>
        </p:txBody>
      </p:sp>
    </p:spTree>
    <p:extLst>
      <p:ext uri="{BB962C8B-B14F-4D97-AF65-F5344CB8AC3E}">
        <p14:creationId xmlns:p14="http://schemas.microsoft.com/office/powerpoint/2010/main" val="105715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4340" y="1123950"/>
            <a:ext cx="3535403" cy="2590800"/>
          </a:xfrm>
          <a:prstGeom prst="rect">
            <a:avLst/>
          </a:prstGeom>
        </p:spPr>
      </p:pic>
      <p:sp>
        <p:nvSpPr>
          <p:cNvPr id="2" name="Title 1"/>
          <p:cNvSpPr>
            <a:spLocks noGrp="1"/>
          </p:cNvSpPr>
          <p:nvPr>
            <p:ph type="title"/>
          </p:nvPr>
        </p:nvSpPr>
        <p:spPr/>
        <p:txBody>
          <a:bodyPr/>
          <a:lstStyle/>
          <a:p>
            <a:r>
              <a:rPr lang="en-US" dirty="0"/>
              <a:t>Tropospheric Scatter</a:t>
            </a:r>
          </a:p>
        </p:txBody>
      </p:sp>
      <p:sp>
        <p:nvSpPr>
          <p:cNvPr id="3" name="Content Placeholder 2"/>
          <p:cNvSpPr>
            <a:spLocks noGrp="1"/>
          </p:cNvSpPr>
          <p:nvPr>
            <p:ph idx="1"/>
          </p:nvPr>
        </p:nvSpPr>
        <p:spPr/>
        <p:txBody>
          <a:bodyPr>
            <a:normAutofit fontScale="70000" lnSpcReduction="20000"/>
          </a:bodyPr>
          <a:lstStyle/>
          <a:p>
            <a:pPr>
              <a:spcAft>
                <a:spcPts val="1800"/>
              </a:spcAft>
            </a:pPr>
            <a:r>
              <a:rPr lang="en-US" sz="2000" dirty="0"/>
              <a:t>The Troposphere is the lowest</a:t>
            </a:r>
            <a:br>
              <a:rPr lang="en-US" sz="2000" dirty="0"/>
            </a:br>
            <a:r>
              <a:rPr lang="en-US" sz="2000" dirty="0"/>
              <a:t>layer of atmosphere.</a:t>
            </a:r>
          </a:p>
          <a:p>
            <a:pPr>
              <a:spcAft>
                <a:spcPts val="1800"/>
              </a:spcAft>
            </a:pPr>
            <a:r>
              <a:rPr lang="en-US" sz="2000" dirty="0"/>
              <a:t>A temperature inversion (cold air layer under </a:t>
            </a:r>
            <a:br>
              <a:rPr lang="en-US" sz="2000" dirty="0"/>
            </a:br>
            <a:r>
              <a:rPr lang="en-US" sz="2000" dirty="0"/>
              <a:t>a hot air layer) will bend VHF &amp; UHF radio </a:t>
            </a:r>
            <a:br>
              <a:rPr lang="en-US" sz="2000" dirty="0"/>
            </a:br>
            <a:r>
              <a:rPr lang="en-US" sz="2000" dirty="0"/>
              <a:t>waves and direct them along the curvature of </a:t>
            </a:r>
            <a:br>
              <a:rPr lang="en-US" sz="2000" dirty="0"/>
            </a:br>
            <a:r>
              <a:rPr lang="en-US" sz="2000" dirty="0"/>
              <a:t>the earth far beyond the horizon (hundreds of </a:t>
            </a:r>
            <a:br>
              <a:rPr lang="en-US" sz="2000" dirty="0"/>
            </a:br>
            <a:r>
              <a:rPr lang="en-US" sz="2000" dirty="0"/>
              <a:t>miles).</a:t>
            </a:r>
          </a:p>
          <a:p>
            <a:pPr>
              <a:spcAft>
                <a:spcPts val="1800"/>
              </a:spcAft>
            </a:pPr>
            <a:r>
              <a:rPr lang="en-US" sz="2000" dirty="0"/>
              <a:t>I think of it as a mirage in the sky for radio </a:t>
            </a:r>
            <a:br>
              <a:rPr lang="en-US" sz="2000" dirty="0"/>
            </a:br>
            <a:r>
              <a:rPr lang="en-US" sz="2000" dirty="0"/>
              <a:t>waves.</a:t>
            </a:r>
          </a:p>
          <a:p>
            <a:pPr>
              <a:spcAft>
                <a:spcPts val="1800"/>
              </a:spcAft>
            </a:pPr>
            <a:r>
              <a:rPr lang="en-US" sz="2000" dirty="0"/>
              <a:t>It is called </a:t>
            </a:r>
            <a:r>
              <a:rPr lang="en-US" sz="2000" b="1" u="sng" dirty="0"/>
              <a:t>Tropospheric  Ducting</a:t>
            </a:r>
          </a:p>
          <a:p>
            <a:pPr>
              <a:spcAft>
                <a:spcPts val="1800"/>
              </a:spcAft>
            </a:pPr>
            <a:r>
              <a:rPr lang="en-US" sz="2000" dirty="0"/>
              <a:t>The Military used this for reliable long distance communication from 1950’s to the 1970’s when they switched to satellites. To make it reliable they used tens of kilowatts of power on the transmitters.</a:t>
            </a:r>
          </a:p>
        </p:txBody>
      </p:sp>
    </p:spTree>
    <p:extLst>
      <p:ext uri="{BB962C8B-B14F-4D97-AF65-F5344CB8AC3E}">
        <p14:creationId xmlns:p14="http://schemas.microsoft.com/office/powerpoint/2010/main" val="15394667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Knife Edge Refraction</a:t>
            </a:r>
          </a:p>
        </p:txBody>
      </p:sp>
      <p:sp>
        <p:nvSpPr>
          <p:cNvPr id="3" name="Content Placeholder 2"/>
          <p:cNvSpPr>
            <a:spLocks noGrp="1"/>
          </p:cNvSpPr>
          <p:nvPr>
            <p:ph idx="1"/>
          </p:nvPr>
        </p:nvSpPr>
        <p:spPr>
          <a:xfrm>
            <a:off x="457200" y="1234678"/>
            <a:ext cx="4572000" cy="3394710"/>
          </a:xfrm>
        </p:spPr>
        <p:txBody>
          <a:bodyPr>
            <a:normAutofit fontScale="77500" lnSpcReduction="20000"/>
          </a:bodyPr>
          <a:lstStyle/>
          <a:p>
            <a:pPr>
              <a:spcAft>
                <a:spcPts val="1200"/>
              </a:spcAft>
            </a:pPr>
            <a:r>
              <a:rPr lang="en-US" sz="2000" dirty="0"/>
              <a:t>Radio Wave crossing a hard boundary is regenerated (diffracted) by the edge and radiates into the shadowed area</a:t>
            </a:r>
          </a:p>
          <a:p>
            <a:pPr>
              <a:spcAft>
                <a:spcPts val="1200"/>
              </a:spcAft>
            </a:pPr>
            <a:r>
              <a:rPr lang="en-US" sz="2000" dirty="0"/>
              <a:t>Useful from VHF, UHF, and Microwave spectrum to communicate around corners and hard objects</a:t>
            </a:r>
          </a:p>
          <a:p>
            <a:pPr>
              <a:spcAft>
                <a:spcPts val="1200"/>
              </a:spcAft>
            </a:pPr>
            <a:r>
              <a:rPr lang="en-US" sz="2000" dirty="0"/>
              <a:t>Can contribute to multipath in the non shadow area.</a:t>
            </a:r>
          </a:p>
          <a:p>
            <a:pPr>
              <a:spcAft>
                <a:spcPts val="1200"/>
              </a:spcAft>
            </a:pPr>
            <a:r>
              <a:rPr lang="en-US" sz="2000" dirty="0"/>
              <a:t>A directional antenna can be used to better take advantage of this effect.</a:t>
            </a:r>
          </a:p>
          <a:p>
            <a:pPr>
              <a:spcAft>
                <a:spcPts val="1200"/>
              </a:spcAft>
            </a:pPr>
            <a:r>
              <a:rPr lang="en-US" sz="2000" dirty="0"/>
              <a:t>The shorter the wavelength the more likely this is to happen (smaller obstacles).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400" y="1276350"/>
            <a:ext cx="3467100" cy="2495550"/>
          </a:xfrm>
          <a:prstGeom prst="rect">
            <a:avLst/>
          </a:prstGeom>
        </p:spPr>
      </p:pic>
      <p:sp>
        <p:nvSpPr>
          <p:cNvPr id="9" name="TextBox 8"/>
          <p:cNvSpPr txBox="1"/>
          <p:nvPr/>
        </p:nvSpPr>
        <p:spPr>
          <a:xfrm>
            <a:off x="5105400" y="3943350"/>
            <a:ext cx="3429000" cy="369332"/>
          </a:xfrm>
          <a:prstGeom prst="rect">
            <a:avLst/>
          </a:prstGeom>
          <a:noFill/>
        </p:spPr>
        <p:txBody>
          <a:bodyPr wrap="square" rtlCol="0">
            <a:spAutoFit/>
          </a:bodyPr>
          <a:lstStyle/>
          <a:p>
            <a:pPr algn="ctr"/>
            <a:r>
              <a:rPr lang="en-US" dirty="0">
                <a:hlinkClick r:id="rId3"/>
              </a:rPr>
              <a:t>Image Courtesy ITS</a:t>
            </a:r>
            <a:endParaRPr lang="en-US" dirty="0"/>
          </a:p>
        </p:txBody>
      </p:sp>
    </p:spTree>
    <p:extLst>
      <p:ext uri="{BB962C8B-B14F-4D97-AF65-F5344CB8AC3E}">
        <p14:creationId xmlns:p14="http://schemas.microsoft.com/office/powerpoint/2010/main" val="2091812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Resources for study</a:t>
            </a:r>
          </a:p>
        </p:txBody>
      </p:sp>
      <p:sp>
        <p:nvSpPr>
          <p:cNvPr id="3" name="Content Placeholder 2"/>
          <p:cNvSpPr>
            <a:spLocks noGrp="1"/>
          </p:cNvSpPr>
          <p:nvPr>
            <p:ph idx="1"/>
          </p:nvPr>
        </p:nvSpPr>
        <p:spPr/>
        <p:txBody>
          <a:bodyPr>
            <a:normAutofit fontScale="47500" lnSpcReduction="20000"/>
          </a:bodyPr>
          <a:lstStyle/>
          <a:p>
            <a:pPr>
              <a:spcAft>
                <a:spcPts val="1200"/>
              </a:spcAft>
            </a:pPr>
            <a:r>
              <a:rPr lang="en-US" dirty="0">
                <a:hlinkClick r:id="rId2"/>
              </a:rPr>
              <a:t>https://hamstudy.org</a:t>
            </a:r>
            <a:r>
              <a:rPr lang="en-US" dirty="0"/>
              <a:t> </a:t>
            </a:r>
            <a:r>
              <a:rPr lang="en-US" i="1" u="sng" dirty="0"/>
              <a:t>EVERYONE</a:t>
            </a:r>
            <a:r>
              <a:rPr lang="en-US" dirty="0"/>
              <a:t> should register here and use it for study / practice tests.</a:t>
            </a:r>
          </a:p>
          <a:p>
            <a:pPr>
              <a:spcAft>
                <a:spcPts val="1200"/>
              </a:spcAft>
            </a:pPr>
            <a:r>
              <a:rPr lang="en-US" dirty="0">
                <a:hlinkClick r:id="rId3"/>
              </a:rPr>
              <a:t>https://www.youtube.com/watch?v=0mP-Qe2SYwI&amp;list=PLuapIzKwhZN_30dcgsDbGU3J7C8BAYJcG</a:t>
            </a:r>
            <a:r>
              <a:rPr lang="en-US" dirty="0"/>
              <a:t> Dave </a:t>
            </a:r>
            <a:r>
              <a:rPr lang="en-US" dirty="0" err="1"/>
              <a:t>Casler’s</a:t>
            </a:r>
            <a:r>
              <a:rPr lang="en-US" dirty="0"/>
              <a:t> Technician Class License Series.</a:t>
            </a:r>
          </a:p>
          <a:p>
            <a:pPr>
              <a:spcAft>
                <a:spcPts val="1200"/>
              </a:spcAft>
            </a:pPr>
            <a:r>
              <a:rPr lang="en-US" dirty="0">
                <a:hlinkClick r:id="rId4"/>
              </a:rPr>
              <a:t>http://www.arrl.org/shop/Ham-Radio-License-Manual/</a:t>
            </a:r>
            <a:r>
              <a:rPr lang="en-US" dirty="0"/>
              <a:t> ARRL Ham Radio License Manual 4</a:t>
            </a:r>
            <a:r>
              <a:rPr lang="en-US" baseline="30000" dirty="0"/>
              <a:t>th</a:t>
            </a:r>
            <a:r>
              <a:rPr lang="en-US" dirty="0"/>
              <a:t> Edition.</a:t>
            </a:r>
          </a:p>
          <a:p>
            <a:pPr>
              <a:spcAft>
                <a:spcPts val="1200"/>
              </a:spcAft>
            </a:pPr>
            <a:r>
              <a:rPr lang="en-US" dirty="0">
                <a:hlinkClick r:id="rId5"/>
              </a:rPr>
              <a:t>https://ARRL.org</a:t>
            </a:r>
            <a:r>
              <a:rPr lang="en-US" dirty="0"/>
              <a:t> National Association for Amateur Radio.</a:t>
            </a:r>
          </a:p>
          <a:p>
            <a:pPr>
              <a:spcAft>
                <a:spcPts val="1200"/>
              </a:spcAft>
            </a:pPr>
            <a:r>
              <a:rPr lang="en-US" dirty="0"/>
              <a:t>W5YI Group – one of the earlier getting licensed organizations, some materials free others paid. </a:t>
            </a:r>
            <a:r>
              <a:rPr lang="en-US" dirty="0">
                <a:hlinkClick r:id="rId6"/>
              </a:rPr>
              <a:t>https://w5yi.org</a:t>
            </a:r>
            <a:r>
              <a:rPr lang="en-US" dirty="0"/>
              <a:t> </a:t>
            </a:r>
          </a:p>
          <a:p>
            <a:pPr>
              <a:spcAft>
                <a:spcPts val="1200"/>
              </a:spcAft>
            </a:pPr>
            <a:r>
              <a:rPr lang="en-US" dirty="0"/>
              <a:t>FCC Rules and Regulations Part 97: </a:t>
            </a:r>
            <a:r>
              <a:rPr lang="en-US" dirty="0">
                <a:hlinkClick r:id="rId7"/>
              </a:rPr>
              <a:t>https://www.ecfr.gov/current/title-47/chapter-I/subchapter-D/part-97</a:t>
            </a:r>
            <a:endParaRPr lang="en-US" dirty="0"/>
          </a:p>
        </p:txBody>
      </p:sp>
    </p:spTree>
    <p:extLst>
      <p:ext uri="{BB962C8B-B14F-4D97-AF65-F5344CB8AC3E}">
        <p14:creationId xmlns:p14="http://schemas.microsoft.com/office/powerpoint/2010/main" val="2888138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Radio horizon</a:t>
            </a:r>
          </a:p>
        </p:txBody>
      </p:sp>
      <p:sp>
        <p:nvSpPr>
          <p:cNvPr id="3" name="Content Placeholder 2"/>
          <p:cNvSpPr>
            <a:spLocks noGrp="1"/>
          </p:cNvSpPr>
          <p:nvPr>
            <p:ph idx="1"/>
          </p:nvPr>
        </p:nvSpPr>
        <p:spPr/>
        <p:txBody>
          <a:bodyPr>
            <a:normAutofit lnSpcReduction="10000"/>
          </a:bodyPr>
          <a:lstStyle/>
          <a:p>
            <a:pPr>
              <a:spcAft>
                <a:spcPts val="1800"/>
              </a:spcAft>
            </a:pPr>
            <a:r>
              <a:rPr lang="en-US" dirty="0"/>
              <a:t>The radio horizon is farther away than the optical horizon (barring mountains).</a:t>
            </a:r>
          </a:p>
          <a:p>
            <a:pPr>
              <a:spcAft>
                <a:spcPts val="1800"/>
              </a:spcAft>
            </a:pPr>
            <a:r>
              <a:rPr lang="en-US" dirty="0"/>
              <a:t>The longer the wavelength the less curved the earth appears.</a:t>
            </a:r>
          </a:p>
          <a:p>
            <a:pPr>
              <a:spcAft>
                <a:spcPts val="1800"/>
              </a:spcAft>
            </a:pPr>
            <a:r>
              <a:rPr lang="en-US" dirty="0"/>
              <a:t>On a flat sea, the radio horizon is about 4/3 of the optical horizon.</a:t>
            </a:r>
          </a:p>
        </p:txBody>
      </p:sp>
    </p:spTree>
    <p:extLst>
      <p:ext uri="{BB962C8B-B14F-4D97-AF65-F5344CB8AC3E}">
        <p14:creationId xmlns:p14="http://schemas.microsoft.com/office/powerpoint/2010/main" val="3707921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Spectrum Pluses &amp; Minuses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30029470"/>
              </p:ext>
            </p:extLst>
          </p:nvPr>
        </p:nvGraphicFramePr>
        <p:xfrm>
          <a:off x="457200" y="1428750"/>
          <a:ext cx="8229600" cy="3184050"/>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20000"/>
                    </a:ext>
                  </a:extLst>
                </a:gridCol>
                <a:gridCol w="9906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1295400">
                  <a:extLst>
                    <a:ext uri="{9D8B030D-6E8A-4147-A177-3AD203B41FA5}">
                      <a16:colId xmlns:a16="http://schemas.microsoft.com/office/drawing/2014/main" val="20003"/>
                    </a:ext>
                  </a:extLst>
                </a:gridCol>
                <a:gridCol w="1066800">
                  <a:extLst>
                    <a:ext uri="{9D8B030D-6E8A-4147-A177-3AD203B41FA5}">
                      <a16:colId xmlns:a16="http://schemas.microsoft.com/office/drawing/2014/main" val="20004"/>
                    </a:ext>
                  </a:extLst>
                </a:gridCol>
                <a:gridCol w="990600">
                  <a:extLst>
                    <a:ext uri="{9D8B030D-6E8A-4147-A177-3AD203B41FA5}">
                      <a16:colId xmlns:a16="http://schemas.microsoft.com/office/drawing/2014/main" val="20005"/>
                    </a:ext>
                  </a:extLst>
                </a:gridCol>
                <a:gridCol w="1143000">
                  <a:extLst>
                    <a:ext uri="{9D8B030D-6E8A-4147-A177-3AD203B41FA5}">
                      <a16:colId xmlns:a16="http://schemas.microsoft.com/office/drawing/2014/main" val="20006"/>
                    </a:ext>
                  </a:extLst>
                </a:gridCol>
                <a:gridCol w="914400">
                  <a:extLst>
                    <a:ext uri="{9D8B030D-6E8A-4147-A177-3AD203B41FA5}">
                      <a16:colId xmlns:a16="http://schemas.microsoft.com/office/drawing/2014/main" val="20007"/>
                    </a:ext>
                  </a:extLst>
                </a:gridCol>
              </a:tblGrid>
              <a:tr h="405791">
                <a:tc>
                  <a:txBody>
                    <a:bodyPr/>
                    <a:lstStyle/>
                    <a:p>
                      <a:pPr algn="ctr"/>
                      <a:r>
                        <a:rPr lang="en-US" sz="1100" dirty="0"/>
                        <a:t>Band</a:t>
                      </a:r>
                    </a:p>
                  </a:txBody>
                  <a:tcPr/>
                </a:tc>
                <a:tc>
                  <a:txBody>
                    <a:bodyPr/>
                    <a:lstStyle/>
                    <a:p>
                      <a:pPr algn="ctr"/>
                      <a:r>
                        <a:rPr lang="en-US" sz="1100" dirty="0"/>
                        <a:t>Bandwidth</a:t>
                      </a:r>
                    </a:p>
                  </a:txBody>
                  <a:tcPr/>
                </a:tc>
                <a:tc>
                  <a:txBody>
                    <a:bodyPr/>
                    <a:lstStyle/>
                    <a:p>
                      <a:pPr algn="ctr"/>
                      <a:r>
                        <a:rPr lang="en-US" sz="1100" dirty="0"/>
                        <a:t>Spectrum</a:t>
                      </a:r>
                    </a:p>
                  </a:txBody>
                  <a:tcPr/>
                </a:tc>
                <a:tc>
                  <a:txBody>
                    <a:bodyPr/>
                    <a:lstStyle/>
                    <a:p>
                      <a:pPr algn="ctr"/>
                      <a:r>
                        <a:rPr lang="en-US" sz="1100" dirty="0"/>
                        <a:t>Ionosphere</a:t>
                      </a:r>
                    </a:p>
                  </a:txBody>
                  <a:tcPr/>
                </a:tc>
                <a:tc>
                  <a:txBody>
                    <a:bodyPr/>
                    <a:lstStyle/>
                    <a:p>
                      <a:pPr algn="ctr"/>
                      <a:r>
                        <a:rPr lang="en-US" sz="1100" dirty="0"/>
                        <a:t>Sporadic</a:t>
                      </a:r>
                      <a:r>
                        <a:rPr lang="en-US" sz="1100" baseline="0" dirty="0"/>
                        <a:t> E</a:t>
                      </a:r>
                      <a:endParaRPr lang="en-US" sz="1100" dirty="0"/>
                    </a:p>
                  </a:txBody>
                  <a:tcPr/>
                </a:tc>
                <a:tc>
                  <a:txBody>
                    <a:bodyPr/>
                    <a:lstStyle/>
                    <a:p>
                      <a:pPr algn="ctr"/>
                      <a:r>
                        <a:rPr lang="en-US" sz="1100" dirty="0"/>
                        <a:t>Aurora reflection</a:t>
                      </a:r>
                    </a:p>
                  </a:txBody>
                  <a:tcPr/>
                </a:tc>
                <a:tc>
                  <a:txBody>
                    <a:bodyPr/>
                    <a:lstStyle/>
                    <a:p>
                      <a:pPr algn="ctr"/>
                      <a:r>
                        <a:rPr lang="en-US" sz="1100" dirty="0"/>
                        <a:t>Tropospheric</a:t>
                      </a:r>
                      <a:r>
                        <a:rPr lang="en-US" sz="1100" baseline="0" dirty="0"/>
                        <a:t> Scatter</a:t>
                      </a:r>
                      <a:endParaRPr lang="en-US" sz="1100" dirty="0"/>
                    </a:p>
                  </a:txBody>
                  <a:tcPr/>
                </a:tc>
                <a:tc>
                  <a:txBody>
                    <a:bodyPr/>
                    <a:lstStyle/>
                    <a:p>
                      <a:pPr algn="ctr"/>
                      <a:r>
                        <a:rPr lang="en-US" sz="1100" dirty="0"/>
                        <a:t>Meteor Scatter</a:t>
                      </a:r>
                    </a:p>
                  </a:txBody>
                  <a:tcPr/>
                </a:tc>
                <a:extLst>
                  <a:ext uri="{0D108BD9-81ED-4DB2-BD59-A6C34878D82A}">
                    <a16:rowId xmlns:a16="http://schemas.microsoft.com/office/drawing/2014/main" val="10000"/>
                  </a:ext>
                </a:extLst>
              </a:tr>
              <a:tr h="328962">
                <a:tc>
                  <a:txBody>
                    <a:bodyPr/>
                    <a:lstStyle/>
                    <a:p>
                      <a:r>
                        <a:rPr lang="en-US" sz="1100" dirty="0"/>
                        <a:t>80 M</a:t>
                      </a:r>
                    </a:p>
                  </a:txBody>
                  <a:tcPr/>
                </a:tc>
                <a:tc>
                  <a:txBody>
                    <a:bodyPr/>
                    <a:lstStyle/>
                    <a:p>
                      <a:pPr algn="ctr"/>
                      <a:r>
                        <a:rPr lang="en-US" sz="1100" dirty="0"/>
                        <a:t>500 kHz</a:t>
                      </a:r>
                    </a:p>
                  </a:txBody>
                  <a:tcPr/>
                </a:tc>
                <a:tc>
                  <a:txBody>
                    <a:bodyPr/>
                    <a:lstStyle/>
                    <a:p>
                      <a:pPr algn="ctr"/>
                      <a:r>
                        <a:rPr lang="en-US" sz="1100" dirty="0"/>
                        <a:t>HF</a:t>
                      </a:r>
                    </a:p>
                  </a:txBody>
                  <a:tcPr/>
                </a:tc>
                <a:tc>
                  <a:txBody>
                    <a:bodyPr/>
                    <a:lstStyle/>
                    <a:p>
                      <a:pPr algn="ctr"/>
                      <a:r>
                        <a:rPr lang="en-US" sz="1100" dirty="0"/>
                        <a:t>Night</a:t>
                      </a:r>
                    </a:p>
                  </a:txBody>
                  <a:tcPr/>
                </a:tc>
                <a:tc>
                  <a:txBody>
                    <a:bodyPr/>
                    <a:lstStyle/>
                    <a:p>
                      <a:pPr algn="ctr"/>
                      <a:endParaRPr lang="en-US" sz="1100" dirty="0"/>
                    </a:p>
                  </a:txBody>
                  <a:tcPr/>
                </a:tc>
                <a:tc>
                  <a:txBody>
                    <a:bodyPr/>
                    <a:lstStyle/>
                    <a:p>
                      <a:pPr algn="ctr"/>
                      <a:r>
                        <a:rPr lang="en-US" sz="1100" dirty="0"/>
                        <a:t>X</a:t>
                      </a:r>
                    </a:p>
                  </a:txBody>
                  <a:tcPr/>
                </a:tc>
                <a:tc>
                  <a:txBody>
                    <a:bodyPr/>
                    <a:lstStyle/>
                    <a:p>
                      <a:pPr algn="ctr"/>
                      <a:endParaRPr lang="en-US" sz="1100" dirty="0"/>
                    </a:p>
                  </a:txBody>
                  <a:tcPr/>
                </a:tc>
                <a:tc>
                  <a:txBody>
                    <a:bodyPr/>
                    <a:lstStyle/>
                    <a:p>
                      <a:pPr algn="ctr"/>
                      <a:endParaRPr lang="en-US" sz="1100" dirty="0"/>
                    </a:p>
                  </a:txBody>
                  <a:tcPr/>
                </a:tc>
                <a:extLst>
                  <a:ext uri="{0D108BD9-81ED-4DB2-BD59-A6C34878D82A}">
                    <a16:rowId xmlns:a16="http://schemas.microsoft.com/office/drawing/2014/main" val="10001"/>
                  </a:ext>
                </a:extLst>
              </a:tr>
              <a:tr h="328962">
                <a:tc>
                  <a:txBody>
                    <a:bodyPr/>
                    <a:lstStyle/>
                    <a:p>
                      <a:r>
                        <a:rPr lang="en-US" sz="1100" dirty="0"/>
                        <a:t>40 M</a:t>
                      </a:r>
                    </a:p>
                  </a:txBody>
                  <a:tcPr/>
                </a:tc>
                <a:tc>
                  <a:txBody>
                    <a:bodyPr/>
                    <a:lstStyle/>
                    <a:p>
                      <a:pPr algn="ctr"/>
                      <a:r>
                        <a:rPr lang="en-US" sz="1100" dirty="0"/>
                        <a:t>300 kHz</a:t>
                      </a:r>
                    </a:p>
                  </a:txBody>
                  <a:tcPr/>
                </a:tc>
                <a:tc>
                  <a:txBody>
                    <a:bodyPr/>
                    <a:lstStyle/>
                    <a:p>
                      <a:pPr algn="ctr"/>
                      <a:r>
                        <a:rPr lang="en-US" sz="1100" dirty="0"/>
                        <a:t>HF</a:t>
                      </a:r>
                    </a:p>
                  </a:txBody>
                  <a:tcPr/>
                </a:tc>
                <a:tc>
                  <a:txBody>
                    <a:bodyPr/>
                    <a:lstStyle/>
                    <a:p>
                      <a:pPr algn="ctr"/>
                      <a:r>
                        <a:rPr lang="en-US" sz="1100" dirty="0"/>
                        <a:t>Night</a:t>
                      </a:r>
                    </a:p>
                  </a:txBody>
                  <a:tcPr/>
                </a:tc>
                <a:tc>
                  <a:txBody>
                    <a:bodyPr/>
                    <a:lstStyle/>
                    <a:p>
                      <a:pPr algn="ctr"/>
                      <a:endParaRPr lang="en-US" sz="1100" dirty="0"/>
                    </a:p>
                  </a:txBody>
                  <a:tcPr/>
                </a:tc>
                <a:tc>
                  <a:txBody>
                    <a:bodyPr/>
                    <a:lstStyle/>
                    <a:p>
                      <a:pPr algn="ctr"/>
                      <a:r>
                        <a:rPr lang="en-US" sz="1100" dirty="0"/>
                        <a:t>X</a:t>
                      </a:r>
                    </a:p>
                  </a:txBody>
                  <a:tcPr/>
                </a:tc>
                <a:tc>
                  <a:txBody>
                    <a:bodyPr/>
                    <a:lstStyle/>
                    <a:p>
                      <a:pPr algn="ctr"/>
                      <a:endParaRPr lang="en-US" sz="1100" dirty="0"/>
                    </a:p>
                  </a:txBody>
                  <a:tcPr/>
                </a:tc>
                <a:tc>
                  <a:txBody>
                    <a:bodyPr/>
                    <a:lstStyle/>
                    <a:p>
                      <a:pPr algn="ctr"/>
                      <a:endParaRPr lang="en-US" sz="1100" dirty="0"/>
                    </a:p>
                  </a:txBody>
                  <a:tcPr/>
                </a:tc>
                <a:extLst>
                  <a:ext uri="{0D108BD9-81ED-4DB2-BD59-A6C34878D82A}">
                    <a16:rowId xmlns:a16="http://schemas.microsoft.com/office/drawing/2014/main" val="10002"/>
                  </a:ext>
                </a:extLst>
              </a:tr>
              <a:tr h="328962">
                <a:tc>
                  <a:txBody>
                    <a:bodyPr/>
                    <a:lstStyle/>
                    <a:p>
                      <a:r>
                        <a:rPr lang="en-US" sz="1100" dirty="0"/>
                        <a:t>20 M</a:t>
                      </a:r>
                    </a:p>
                  </a:txBody>
                  <a:tcPr/>
                </a:tc>
                <a:tc>
                  <a:txBody>
                    <a:bodyPr/>
                    <a:lstStyle/>
                    <a:p>
                      <a:pPr algn="ctr"/>
                      <a:r>
                        <a:rPr lang="en-US" sz="1100" dirty="0"/>
                        <a:t>350 kHz</a:t>
                      </a:r>
                    </a:p>
                  </a:txBody>
                  <a:tcPr/>
                </a:tc>
                <a:tc>
                  <a:txBody>
                    <a:bodyPr/>
                    <a:lstStyle/>
                    <a:p>
                      <a:pPr algn="ctr"/>
                      <a:r>
                        <a:rPr lang="en-US" sz="1100" dirty="0"/>
                        <a:t>HF</a:t>
                      </a:r>
                    </a:p>
                  </a:txBody>
                  <a:tcPr/>
                </a:tc>
                <a:tc>
                  <a:txBody>
                    <a:bodyPr/>
                    <a:lstStyle/>
                    <a:p>
                      <a:pPr algn="ctr"/>
                      <a:r>
                        <a:rPr lang="en-US" sz="1100" dirty="0"/>
                        <a:t>Daytime</a:t>
                      </a:r>
                    </a:p>
                  </a:txBody>
                  <a:tcPr/>
                </a:tc>
                <a:tc>
                  <a:txBody>
                    <a:bodyPr/>
                    <a:lstStyle/>
                    <a:p>
                      <a:pPr algn="ctr"/>
                      <a:endParaRPr lang="en-US" sz="1100" dirty="0"/>
                    </a:p>
                  </a:txBody>
                  <a:tcPr/>
                </a:tc>
                <a:tc>
                  <a:txBody>
                    <a:bodyPr/>
                    <a:lstStyle/>
                    <a:p>
                      <a:pPr algn="ctr"/>
                      <a:r>
                        <a:rPr lang="en-US" sz="1100" dirty="0"/>
                        <a:t>X</a:t>
                      </a:r>
                    </a:p>
                  </a:txBody>
                  <a:tcPr/>
                </a:tc>
                <a:tc>
                  <a:txBody>
                    <a:bodyPr/>
                    <a:lstStyle/>
                    <a:p>
                      <a:pPr algn="ctr"/>
                      <a:endParaRPr lang="en-US" sz="1100" dirty="0"/>
                    </a:p>
                  </a:txBody>
                  <a:tcPr/>
                </a:tc>
                <a:tc>
                  <a:txBody>
                    <a:bodyPr/>
                    <a:lstStyle/>
                    <a:p>
                      <a:pPr algn="ctr"/>
                      <a:endParaRPr lang="en-US" sz="1100" dirty="0"/>
                    </a:p>
                  </a:txBody>
                  <a:tcPr/>
                </a:tc>
                <a:extLst>
                  <a:ext uri="{0D108BD9-81ED-4DB2-BD59-A6C34878D82A}">
                    <a16:rowId xmlns:a16="http://schemas.microsoft.com/office/drawing/2014/main" val="10003"/>
                  </a:ext>
                </a:extLst>
              </a:tr>
              <a:tr h="328962">
                <a:tc>
                  <a:txBody>
                    <a:bodyPr/>
                    <a:lstStyle/>
                    <a:p>
                      <a:r>
                        <a:rPr lang="en-US" sz="1100" dirty="0"/>
                        <a:t>10 M</a:t>
                      </a:r>
                    </a:p>
                  </a:txBody>
                  <a:tcPr/>
                </a:tc>
                <a:tc>
                  <a:txBody>
                    <a:bodyPr/>
                    <a:lstStyle/>
                    <a:p>
                      <a:pPr algn="ctr"/>
                      <a:r>
                        <a:rPr lang="en-US" sz="1100" dirty="0"/>
                        <a:t>1.7 MHz</a:t>
                      </a:r>
                    </a:p>
                  </a:txBody>
                  <a:tcPr/>
                </a:tc>
                <a:tc>
                  <a:txBody>
                    <a:bodyPr/>
                    <a:lstStyle/>
                    <a:p>
                      <a:pPr algn="ctr"/>
                      <a:r>
                        <a:rPr lang="en-US" sz="1100" dirty="0"/>
                        <a:t>HF</a:t>
                      </a:r>
                    </a:p>
                  </a:txBody>
                  <a:tcPr/>
                </a:tc>
                <a:tc>
                  <a:txBody>
                    <a:bodyPr/>
                    <a:lstStyle/>
                    <a:p>
                      <a:pPr algn="ctr"/>
                      <a:r>
                        <a:rPr lang="en-US" sz="1100" dirty="0"/>
                        <a:t>Daytime when peak solar cycle</a:t>
                      </a:r>
                    </a:p>
                  </a:txBody>
                  <a:tcPr/>
                </a:tc>
                <a:tc>
                  <a:txBody>
                    <a:bodyPr/>
                    <a:lstStyle/>
                    <a:p>
                      <a:pPr algn="ctr"/>
                      <a:r>
                        <a:rPr lang="en-US" sz="1100" dirty="0"/>
                        <a:t>Common</a:t>
                      </a:r>
                    </a:p>
                  </a:txBody>
                  <a:tcPr/>
                </a:tc>
                <a:tc>
                  <a:txBody>
                    <a:bodyPr/>
                    <a:lstStyle/>
                    <a:p>
                      <a:pPr algn="ctr"/>
                      <a:r>
                        <a:rPr lang="en-US" sz="1100" dirty="0"/>
                        <a:t>X</a:t>
                      </a:r>
                    </a:p>
                  </a:txBody>
                  <a:tcPr/>
                </a:tc>
                <a:tc>
                  <a:txBody>
                    <a:bodyPr/>
                    <a:lstStyle/>
                    <a:p>
                      <a:pPr algn="ctr"/>
                      <a:endParaRPr lang="en-US" sz="1100" dirty="0"/>
                    </a:p>
                  </a:txBody>
                  <a:tcPr/>
                </a:tc>
                <a:tc>
                  <a:txBody>
                    <a:bodyPr/>
                    <a:lstStyle/>
                    <a:p>
                      <a:pPr algn="ctr"/>
                      <a:endParaRPr lang="en-US" sz="1100" dirty="0"/>
                    </a:p>
                  </a:txBody>
                  <a:tcPr/>
                </a:tc>
                <a:extLst>
                  <a:ext uri="{0D108BD9-81ED-4DB2-BD59-A6C34878D82A}">
                    <a16:rowId xmlns:a16="http://schemas.microsoft.com/office/drawing/2014/main" val="10004"/>
                  </a:ext>
                </a:extLst>
              </a:tr>
              <a:tr h="328962">
                <a:tc>
                  <a:txBody>
                    <a:bodyPr/>
                    <a:lstStyle/>
                    <a:p>
                      <a:r>
                        <a:rPr lang="en-US" sz="1100" dirty="0"/>
                        <a:t>6 M</a:t>
                      </a:r>
                    </a:p>
                  </a:txBody>
                  <a:tcPr/>
                </a:tc>
                <a:tc>
                  <a:txBody>
                    <a:bodyPr/>
                    <a:lstStyle/>
                    <a:p>
                      <a:pPr algn="ctr"/>
                      <a:r>
                        <a:rPr lang="en-US" sz="1100" dirty="0"/>
                        <a:t>4 MHz</a:t>
                      </a:r>
                    </a:p>
                  </a:txBody>
                  <a:tcPr/>
                </a:tc>
                <a:tc>
                  <a:txBody>
                    <a:bodyPr/>
                    <a:lstStyle/>
                    <a:p>
                      <a:pPr algn="ctr"/>
                      <a:r>
                        <a:rPr lang="en-US" sz="1100" dirty="0"/>
                        <a:t>VHF</a:t>
                      </a:r>
                    </a:p>
                  </a:txBody>
                  <a:tcPr/>
                </a:tc>
                <a:tc>
                  <a:txBody>
                    <a:bodyPr/>
                    <a:lstStyle/>
                    <a:p>
                      <a:pPr algn="ctr"/>
                      <a:r>
                        <a:rPr lang="en-US" sz="1100" dirty="0"/>
                        <a:t>Occasionally</a:t>
                      </a:r>
                    </a:p>
                  </a:txBody>
                  <a:tcPr/>
                </a:tc>
                <a:tc>
                  <a:txBody>
                    <a:bodyPr/>
                    <a:lstStyle/>
                    <a:p>
                      <a:pPr algn="ctr"/>
                      <a:r>
                        <a:rPr lang="en-US" sz="1100" dirty="0"/>
                        <a:t>X</a:t>
                      </a:r>
                    </a:p>
                  </a:txBody>
                  <a:tcPr/>
                </a:tc>
                <a:tc>
                  <a:txBody>
                    <a:bodyPr/>
                    <a:lstStyle/>
                    <a:p>
                      <a:pPr algn="ctr"/>
                      <a:r>
                        <a:rPr lang="en-US" sz="1100" dirty="0"/>
                        <a:t>X</a:t>
                      </a:r>
                    </a:p>
                  </a:txBody>
                  <a:tcPr/>
                </a:tc>
                <a:tc>
                  <a:txBody>
                    <a:bodyPr/>
                    <a:lstStyle/>
                    <a:p>
                      <a:pPr algn="ctr"/>
                      <a:r>
                        <a:rPr lang="en-US" sz="1100" dirty="0"/>
                        <a:t>Occasional</a:t>
                      </a:r>
                    </a:p>
                  </a:txBody>
                  <a:tcPr/>
                </a:tc>
                <a:tc>
                  <a:txBody>
                    <a:bodyPr/>
                    <a:lstStyle/>
                    <a:p>
                      <a:pPr algn="ctr"/>
                      <a:r>
                        <a:rPr lang="en-US" sz="1100" dirty="0"/>
                        <a:t>Best</a:t>
                      </a:r>
                    </a:p>
                  </a:txBody>
                  <a:tcPr/>
                </a:tc>
                <a:extLst>
                  <a:ext uri="{0D108BD9-81ED-4DB2-BD59-A6C34878D82A}">
                    <a16:rowId xmlns:a16="http://schemas.microsoft.com/office/drawing/2014/main" val="10005"/>
                  </a:ext>
                </a:extLst>
              </a:tr>
              <a:tr h="328962">
                <a:tc>
                  <a:txBody>
                    <a:bodyPr/>
                    <a:lstStyle/>
                    <a:p>
                      <a:r>
                        <a:rPr lang="en-US" sz="1100" dirty="0"/>
                        <a:t>2 M</a:t>
                      </a:r>
                    </a:p>
                  </a:txBody>
                  <a:tcPr/>
                </a:tc>
                <a:tc>
                  <a:txBody>
                    <a:bodyPr/>
                    <a:lstStyle/>
                    <a:p>
                      <a:pPr algn="ctr"/>
                      <a:r>
                        <a:rPr lang="en-US" sz="1100" dirty="0"/>
                        <a:t>8 MHz</a:t>
                      </a:r>
                    </a:p>
                  </a:txBody>
                  <a:tcPr/>
                </a:tc>
                <a:tc>
                  <a:txBody>
                    <a:bodyPr/>
                    <a:lstStyle/>
                    <a:p>
                      <a:pPr algn="ctr"/>
                      <a:r>
                        <a:rPr lang="en-US" sz="1100" dirty="0"/>
                        <a:t>VHF</a:t>
                      </a:r>
                    </a:p>
                  </a:txBody>
                  <a:tcPr/>
                </a:tc>
                <a:tc>
                  <a:txBody>
                    <a:bodyPr/>
                    <a:lstStyle/>
                    <a:p>
                      <a:pPr algn="ctr"/>
                      <a:endParaRPr lang="en-US" sz="1100" dirty="0"/>
                    </a:p>
                  </a:txBody>
                  <a:tcPr/>
                </a:tc>
                <a:tc>
                  <a:txBody>
                    <a:bodyPr/>
                    <a:lstStyle/>
                    <a:p>
                      <a:pPr algn="ctr"/>
                      <a:r>
                        <a:rPr lang="en-US" sz="1100" dirty="0"/>
                        <a:t>Less Common</a:t>
                      </a:r>
                    </a:p>
                  </a:txBody>
                  <a:tcPr/>
                </a:tc>
                <a:tc>
                  <a:txBody>
                    <a:bodyPr/>
                    <a:lstStyle/>
                    <a:p>
                      <a:pPr algn="ctr"/>
                      <a:r>
                        <a:rPr lang="en-US" sz="1100" dirty="0"/>
                        <a:t>Rapid</a:t>
                      </a:r>
                      <a:r>
                        <a:rPr lang="en-US" sz="1100" baseline="0" dirty="0"/>
                        <a:t> Fluctuations</a:t>
                      </a:r>
                      <a:endParaRPr lang="en-US" sz="1100" dirty="0"/>
                    </a:p>
                  </a:txBody>
                  <a:tcPr/>
                </a:tc>
                <a:tc>
                  <a:txBody>
                    <a:bodyPr/>
                    <a:lstStyle/>
                    <a:p>
                      <a:pPr algn="ctr"/>
                      <a:r>
                        <a:rPr lang="en-US" sz="1100" dirty="0"/>
                        <a:t>Some</a:t>
                      </a:r>
                    </a:p>
                  </a:txBody>
                  <a:tcPr/>
                </a:tc>
                <a:tc>
                  <a:txBody>
                    <a:bodyPr/>
                    <a:lstStyle/>
                    <a:p>
                      <a:pPr algn="ctr"/>
                      <a:r>
                        <a:rPr lang="en-US" sz="1100" dirty="0"/>
                        <a:t>X</a:t>
                      </a:r>
                    </a:p>
                  </a:txBody>
                  <a:tcPr/>
                </a:tc>
                <a:extLst>
                  <a:ext uri="{0D108BD9-81ED-4DB2-BD59-A6C34878D82A}">
                    <a16:rowId xmlns:a16="http://schemas.microsoft.com/office/drawing/2014/main" val="10006"/>
                  </a:ext>
                </a:extLst>
              </a:tr>
              <a:tr h="328962">
                <a:tc>
                  <a:txBody>
                    <a:bodyPr/>
                    <a:lstStyle/>
                    <a:p>
                      <a:r>
                        <a:rPr lang="en-US" sz="1100" dirty="0"/>
                        <a:t>1.25M</a:t>
                      </a:r>
                    </a:p>
                  </a:txBody>
                  <a:tcPr/>
                </a:tc>
                <a:tc>
                  <a:txBody>
                    <a:bodyPr/>
                    <a:lstStyle/>
                    <a:p>
                      <a:pPr algn="ctr"/>
                      <a:r>
                        <a:rPr lang="en-US" sz="1100" dirty="0"/>
                        <a:t>4 MHz</a:t>
                      </a:r>
                    </a:p>
                  </a:txBody>
                  <a:tcPr/>
                </a:tc>
                <a:tc>
                  <a:txBody>
                    <a:bodyPr/>
                    <a:lstStyle/>
                    <a:p>
                      <a:pPr algn="ctr"/>
                      <a:r>
                        <a:rPr lang="en-US" sz="1100" dirty="0"/>
                        <a:t>VHF</a:t>
                      </a:r>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r>
                        <a:rPr lang="en-US" sz="1100" dirty="0"/>
                        <a:t>Some</a:t>
                      </a:r>
                    </a:p>
                  </a:txBody>
                  <a:tcPr/>
                </a:tc>
                <a:tc>
                  <a:txBody>
                    <a:bodyPr/>
                    <a:lstStyle/>
                    <a:p>
                      <a:pPr algn="ctr"/>
                      <a:r>
                        <a:rPr lang="en-US" sz="1100" dirty="0"/>
                        <a:t>X</a:t>
                      </a:r>
                    </a:p>
                  </a:txBody>
                  <a:tcPr/>
                </a:tc>
                <a:extLst>
                  <a:ext uri="{0D108BD9-81ED-4DB2-BD59-A6C34878D82A}">
                    <a16:rowId xmlns:a16="http://schemas.microsoft.com/office/drawing/2014/main" val="10007"/>
                  </a:ext>
                </a:extLst>
              </a:tr>
              <a:tr h="246373">
                <a:tc>
                  <a:txBody>
                    <a:bodyPr/>
                    <a:lstStyle/>
                    <a:p>
                      <a:r>
                        <a:rPr lang="en-US" sz="1100" dirty="0"/>
                        <a:t>70</a:t>
                      </a:r>
                      <a:r>
                        <a:rPr lang="en-US" sz="1100" baseline="0" dirty="0"/>
                        <a:t> CM</a:t>
                      </a:r>
                      <a:endParaRPr lang="en-US" sz="1100" dirty="0"/>
                    </a:p>
                  </a:txBody>
                  <a:tcPr/>
                </a:tc>
                <a:tc>
                  <a:txBody>
                    <a:bodyPr/>
                    <a:lstStyle/>
                    <a:p>
                      <a:pPr algn="ctr"/>
                      <a:r>
                        <a:rPr lang="en-US" sz="1100" dirty="0"/>
                        <a:t>30 MHz</a:t>
                      </a:r>
                    </a:p>
                  </a:txBody>
                  <a:tcPr/>
                </a:tc>
                <a:tc>
                  <a:txBody>
                    <a:bodyPr/>
                    <a:lstStyle/>
                    <a:p>
                      <a:pPr algn="ctr"/>
                      <a:r>
                        <a:rPr lang="en-US" sz="1100" dirty="0"/>
                        <a:t>UHF</a:t>
                      </a:r>
                    </a:p>
                  </a:txBody>
                  <a:tcPr/>
                </a:tc>
                <a:tc>
                  <a:txBody>
                    <a:bodyPr/>
                    <a:lstStyle/>
                    <a:p>
                      <a:pPr algn="ctr"/>
                      <a:endParaRPr lang="en-US" sz="1100" dirty="0"/>
                    </a:p>
                  </a:txBody>
                  <a:tcPr/>
                </a:tc>
                <a:tc>
                  <a:txBody>
                    <a:bodyPr/>
                    <a:lstStyle/>
                    <a:p>
                      <a:pPr algn="ctr"/>
                      <a:endParaRPr lang="en-US" sz="1100" dirty="0"/>
                    </a:p>
                  </a:txBody>
                  <a:tcPr/>
                </a:tc>
                <a:tc>
                  <a:txBody>
                    <a:bodyPr/>
                    <a:lstStyle/>
                    <a:p>
                      <a:pPr algn="ctr"/>
                      <a:endParaRPr lang="en-US" sz="1100" dirty="0"/>
                    </a:p>
                  </a:txBody>
                  <a:tcPr/>
                </a:tc>
                <a:tc>
                  <a:txBody>
                    <a:bodyPr/>
                    <a:lstStyle/>
                    <a:p>
                      <a:pPr algn="ctr"/>
                      <a:r>
                        <a:rPr lang="en-US" sz="1100" dirty="0"/>
                        <a:t>Best</a:t>
                      </a:r>
                    </a:p>
                  </a:txBody>
                  <a:tcPr/>
                </a:tc>
                <a:tc>
                  <a:txBody>
                    <a:bodyPr/>
                    <a:lstStyle/>
                    <a:p>
                      <a:pPr algn="ctr"/>
                      <a:endParaRPr lang="en-US" sz="1100"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4227050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T4 Station Equipment</a:t>
            </a:r>
          </a:p>
        </p:txBody>
      </p:sp>
      <p:sp>
        <p:nvSpPr>
          <p:cNvPr id="3" name="Text Placeholder 2"/>
          <p:cNvSpPr>
            <a:spLocks noGrp="1"/>
          </p:cNvSpPr>
          <p:nvPr>
            <p:ph type="body" idx="1"/>
          </p:nvPr>
        </p:nvSpPr>
        <p:spPr/>
        <p:txBody>
          <a:bodyPr/>
          <a:lstStyle/>
          <a:p>
            <a:r>
              <a:rPr lang="en-US" dirty="0"/>
              <a:t>What and how we use it</a:t>
            </a:r>
          </a:p>
        </p:txBody>
      </p:sp>
    </p:spTree>
    <p:extLst>
      <p:ext uri="{BB962C8B-B14F-4D97-AF65-F5344CB8AC3E}">
        <p14:creationId xmlns:p14="http://schemas.microsoft.com/office/powerpoint/2010/main" val="3788215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Station Parts</a:t>
            </a:r>
          </a:p>
        </p:txBody>
      </p:sp>
      <p:sp>
        <p:nvSpPr>
          <p:cNvPr id="3" name="Text Placeholder 2"/>
          <p:cNvSpPr>
            <a:spLocks noGrp="1"/>
          </p:cNvSpPr>
          <p:nvPr>
            <p:ph type="body" idx="1"/>
          </p:nvPr>
        </p:nvSpPr>
        <p:spPr/>
        <p:txBody>
          <a:bodyPr/>
          <a:lstStyle/>
          <a:p>
            <a:r>
              <a:rPr lang="en-US" dirty="0"/>
              <a:t>Basic Station Components and Accessories</a:t>
            </a:r>
          </a:p>
        </p:txBody>
      </p:sp>
    </p:spTree>
    <p:extLst>
      <p:ext uri="{BB962C8B-B14F-4D97-AF65-F5344CB8AC3E}">
        <p14:creationId xmlns:p14="http://schemas.microsoft.com/office/powerpoint/2010/main" val="653852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The simplest station</a:t>
            </a:r>
          </a:p>
        </p:txBody>
      </p:sp>
      <p:pic>
        <p:nvPicPr>
          <p:cNvPr id="2" name="Content Placeholder 1"/>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74962" y="1235075"/>
            <a:ext cx="3394075" cy="3394075"/>
          </a:xfrm>
        </p:spPr>
      </p:pic>
      <p:sp>
        <p:nvSpPr>
          <p:cNvPr id="3" name="TextBox 2"/>
          <p:cNvSpPr txBox="1"/>
          <p:nvPr/>
        </p:nvSpPr>
        <p:spPr>
          <a:xfrm>
            <a:off x="1143000" y="1428750"/>
            <a:ext cx="2057400" cy="369332"/>
          </a:xfrm>
          <a:prstGeom prst="rect">
            <a:avLst/>
          </a:prstGeom>
          <a:noFill/>
        </p:spPr>
        <p:txBody>
          <a:bodyPr wrap="square" rtlCol="0">
            <a:spAutoFit/>
          </a:bodyPr>
          <a:lstStyle/>
          <a:p>
            <a:r>
              <a:rPr lang="en-US" dirty="0"/>
              <a:t>Antenna</a:t>
            </a:r>
          </a:p>
        </p:txBody>
      </p:sp>
      <p:sp>
        <p:nvSpPr>
          <p:cNvPr id="6" name="TextBox 5"/>
          <p:cNvSpPr txBox="1"/>
          <p:nvPr/>
        </p:nvSpPr>
        <p:spPr>
          <a:xfrm>
            <a:off x="2171700" y="3867150"/>
            <a:ext cx="1181100" cy="369332"/>
          </a:xfrm>
          <a:prstGeom prst="rect">
            <a:avLst/>
          </a:prstGeom>
          <a:noFill/>
        </p:spPr>
        <p:txBody>
          <a:bodyPr wrap="square" rtlCol="0">
            <a:spAutoFit/>
          </a:bodyPr>
          <a:lstStyle/>
          <a:p>
            <a:r>
              <a:rPr lang="en-US" dirty="0"/>
              <a:t>Speaker</a:t>
            </a:r>
          </a:p>
        </p:txBody>
      </p:sp>
      <p:cxnSp>
        <p:nvCxnSpPr>
          <p:cNvPr id="10" name="Straight Arrow Connector 9"/>
          <p:cNvCxnSpPr/>
          <p:nvPr/>
        </p:nvCxnSpPr>
        <p:spPr>
          <a:xfrm>
            <a:off x="2286000" y="1733550"/>
            <a:ext cx="1143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276600" y="3943350"/>
            <a:ext cx="762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295400" y="2343150"/>
            <a:ext cx="1371600" cy="381000"/>
          </a:xfrm>
          <a:prstGeom prst="rect">
            <a:avLst/>
          </a:prstGeom>
          <a:noFill/>
        </p:spPr>
        <p:txBody>
          <a:bodyPr wrap="square" rtlCol="0">
            <a:spAutoFit/>
          </a:bodyPr>
          <a:lstStyle/>
          <a:p>
            <a:r>
              <a:rPr lang="en-US" dirty="0"/>
              <a:t>Tuner</a:t>
            </a:r>
          </a:p>
        </p:txBody>
      </p:sp>
      <p:sp>
        <p:nvSpPr>
          <p:cNvPr id="14" name="TextBox 13"/>
          <p:cNvSpPr txBox="1"/>
          <p:nvPr/>
        </p:nvSpPr>
        <p:spPr>
          <a:xfrm>
            <a:off x="6400800" y="3178231"/>
            <a:ext cx="2057400" cy="369332"/>
          </a:xfrm>
          <a:prstGeom prst="rect">
            <a:avLst/>
          </a:prstGeom>
          <a:noFill/>
        </p:spPr>
        <p:txBody>
          <a:bodyPr wrap="square" rtlCol="0">
            <a:spAutoFit/>
          </a:bodyPr>
          <a:lstStyle/>
          <a:p>
            <a:r>
              <a:rPr lang="en-US" dirty="0"/>
              <a:t>Microphone</a:t>
            </a:r>
          </a:p>
        </p:txBody>
      </p:sp>
      <p:sp>
        <p:nvSpPr>
          <p:cNvPr id="15" name="TextBox 14"/>
          <p:cNvSpPr txBox="1"/>
          <p:nvPr/>
        </p:nvSpPr>
        <p:spPr>
          <a:xfrm>
            <a:off x="1295400" y="3105150"/>
            <a:ext cx="1752600" cy="369332"/>
          </a:xfrm>
          <a:prstGeom prst="rect">
            <a:avLst/>
          </a:prstGeom>
          <a:noFill/>
        </p:spPr>
        <p:txBody>
          <a:bodyPr wrap="square" rtlCol="0">
            <a:spAutoFit/>
          </a:bodyPr>
          <a:lstStyle/>
          <a:p>
            <a:r>
              <a:rPr lang="en-US" dirty="0"/>
              <a:t>Push To Talk</a:t>
            </a:r>
          </a:p>
        </p:txBody>
      </p:sp>
      <p:cxnSp>
        <p:nvCxnSpPr>
          <p:cNvPr id="17" name="Straight Arrow Connector 16"/>
          <p:cNvCxnSpPr/>
          <p:nvPr/>
        </p:nvCxnSpPr>
        <p:spPr>
          <a:xfrm>
            <a:off x="2171700" y="2571750"/>
            <a:ext cx="16383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2762250" y="3289816"/>
            <a:ext cx="1276350" cy="18466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flipV="1">
            <a:off x="5867400" y="3257550"/>
            <a:ext cx="762000" cy="2169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7040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Station Needs</a:t>
            </a:r>
          </a:p>
        </p:txBody>
      </p:sp>
      <p:sp>
        <p:nvSpPr>
          <p:cNvPr id="3" name="Content Placeholder 2"/>
          <p:cNvSpPr>
            <a:spLocks noGrp="1"/>
          </p:cNvSpPr>
          <p:nvPr>
            <p:ph idx="1"/>
          </p:nvPr>
        </p:nvSpPr>
        <p:spPr/>
        <p:txBody>
          <a:bodyPr>
            <a:normAutofit fontScale="92500"/>
          </a:bodyPr>
          <a:lstStyle/>
          <a:p>
            <a:r>
              <a:rPr lang="en-US" dirty="0"/>
              <a:t>Power Supply</a:t>
            </a:r>
          </a:p>
          <a:p>
            <a:pPr lvl="1"/>
            <a:r>
              <a:rPr lang="en-US" dirty="0"/>
              <a:t>Batteries for hand held (often rechargeable)</a:t>
            </a:r>
          </a:p>
          <a:p>
            <a:pPr lvl="1"/>
            <a:r>
              <a:rPr lang="en-US" dirty="0"/>
              <a:t>12 Volt DC for most car / home stations</a:t>
            </a:r>
          </a:p>
          <a:p>
            <a:r>
              <a:rPr lang="en-US" dirty="0"/>
              <a:t>Antenna – appropriate for frequencies being used</a:t>
            </a:r>
          </a:p>
          <a:p>
            <a:r>
              <a:rPr lang="en-US" dirty="0"/>
              <a:t>Transceiver</a:t>
            </a:r>
          </a:p>
          <a:p>
            <a:pPr lvl="1"/>
            <a:r>
              <a:rPr lang="en-US" dirty="0"/>
              <a:t>(or in some cases a separate transmitter &amp; receiver)</a:t>
            </a:r>
          </a:p>
        </p:txBody>
      </p:sp>
    </p:spTree>
    <p:extLst>
      <p:ext uri="{BB962C8B-B14F-4D97-AF65-F5344CB8AC3E}">
        <p14:creationId xmlns:p14="http://schemas.microsoft.com/office/powerpoint/2010/main" val="41173505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Supply Specs</a:t>
            </a:r>
          </a:p>
        </p:txBody>
      </p:sp>
      <p:sp>
        <p:nvSpPr>
          <p:cNvPr id="3" name="Content Placeholder 2"/>
          <p:cNvSpPr>
            <a:spLocks noGrp="1"/>
          </p:cNvSpPr>
          <p:nvPr>
            <p:ph idx="1"/>
          </p:nvPr>
        </p:nvSpPr>
        <p:spPr/>
        <p:txBody>
          <a:bodyPr>
            <a:normAutofit fontScale="77500" lnSpcReduction="20000"/>
          </a:bodyPr>
          <a:lstStyle/>
          <a:p>
            <a:pPr>
              <a:spcAft>
                <a:spcPts val="1200"/>
              </a:spcAft>
            </a:pPr>
            <a:r>
              <a:rPr lang="en-US" dirty="0"/>
              <a:t>Voltage must match needs of equipment (e.g. 12 Volts* for most mobile or home gear)</a:t>
            </a:r>
          </a:p>
          <a:p>
            <a:pPr>
              <a:spcAft>
                <a:spcPts val="1200"/>
              </a:spcAft>
            </a:pPr>
            <a:r>
              <a:rPr lang="en-US" dirty="0"/>
              <a:t>Must be able to supply correct current (20 Amps for most mobile radios, 30 – 40 Amps for base station radios up to 100 Watt output)</a:t>
            </a:r>
          </a:p>
          <a:p>
            <a:pPr>
              <a:spcAft>
                <a:spcPts val="1200"/>
              </a:spcAft>
            </a:pPr>
            <a:r>
              <a:rPr lang="en-US" dirty="0"/>
              <a:t>Needs to be regulated, meaning the voltage is kept constant even as the current draw changes.</a:t>
            </a:r>
          </a:p>
          <a:p>
            <a:pPr>
              <a:spcAft>
                <a:spcPts val="1200"/>
              </a:spcAft>
            </a:pPr>
            <a:r>
              <a:rPr lang="en-US" dirty="0"/>
              <a:t>Low ripple prevents noise or erratic behavior from the radios.</a:t>
            </a:r>
          </a:p>
        </p:txBody>
      </p:sp>
    </p:spTree>
    <p:extLst>
      <p:ext uri="{BB962C8B-B14F-4D97-AF65-F5344CB8AC3E}">
        <p14:creationId xmlns:p14="http://schemas.microsoft.com/office/powerpoint/2010/main" val="1802615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Power Supply</a:t>
            </a:r>
          </a:p>
        </p:txBody>
      </p:sp>
      <p:sp>
        <p:nvSpPr>
          <p:cNvPr id="3" name="Content Placeholder 2"/>
          <p:cNvSpPr>
            <a:spLocks noGrp="1"/>
          </p:cNvSpPr>
          <p:nvPr>
            <p:ph idx="1"/>
          </p:nvPr>
        </p:nvSpPr>
        <p:spPr>
          <a:xfrm>
            <a:off x="457200" y="1234678"/>
            <a:ext cx="4572000" cy="3394710"/>
          </a:xfrm>
        </p:spPr>
        <p:txBody>
          <a:bodyPr>
            <a:normAutofit fontScale="70000" lnSpcReduction="20000"/>
          </a:bodyPr>
          <a:lstStyle/>
          <a:p>
            <a:pPr>
              <a:spcAft>
                <a:spcPts val="1200"/>
              </a:spcAft>
            </a:pPr>
            <a:r>
              <a:rPr lang="en-US" dirty="0"/>
              <a:t>25 Amps 13.8 Volt DC output</a:t>
            </a:r>
          </a:p>
          <a:p>
            <a:pPr>
              <a:spcAft>
                <a:spcPts val="1200"/>
              </a:spcAft>
            </a:pPr>
            <a:r>
              <a:rPr lang="en-US" dirty="0"/>
              <a:t>6 Amp max 120 Volt Input</a:t>
            </a:r>
          </a:p>
          <a:p>
            <a:pPr>
              <a:spcAft>
                <a:spcPts val="1200"/>
              </a:spcAft>
            </a:pPr>
            <a:r>
              <a:rPr lang="en-US" dirty="0"/>
              <a:t>Anderson Power Pole connectors on front, which are preferred by most ARES based groups for easy connections.</a:t>
            </a:r>
          </a:p>
          <a:p>
            <a:pPr>
              <a:spcAft>
                <a:spcPts val="1200"/>
              </a:spcAft>
            </a:pPr>
            <a:r>
              <a:rPr lang="en-US" dirty="0"/>
              <a:t>Binding Posts on back</a:t>
            </a:r>
          </a:p>
          <a:p>
            <a:pPr>
              <a:spcAft>
                <a:spcPts val="1200"/>
              </a:spcAft>
            </a:pPr>
            <a:r>
              <a:rPr lang="en-US" dirty="0"/>
              <a:t>Switchable between US 120 Volts and International 240 Volt power.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05400" y="1138649"/>
            <a:ext cx="3439742" cy="162773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2917181"/>
            <a:ext cx="3439742" cy="1627735"/>
          </a:xfrm>
          <a:prstGeom prst="rect">
            <a:avLst/>
          </a:prstGeom>
        </p:spPr>
      </p:pic>
    </p:spTree>
    <p:extLst>
      <p:ext uri="{BB962C8B-B14F-4D97-AF65-F5344CB8AC3E}">
        <p14:creationId xmlns:p14="http://schemas.microsoft.com/office/powerpoint/2010/main" val="5377586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Antenna</a:t>
            </a:r>
          </a:p>
        </p:txBody>
      </p:sp>
      <p:sp>
        <p:nvSpPr>
          <p:cNvPr id="3" name="Content Placeholder 2"/>
          <p:cNvSpPr>
            <a:spLocks noGrp="1"/>
          </p:cNvSpPr>
          <p:nvPr>
            <p:ph idx="1"/>
          </p:nvPr>
        </p:nvSpPr>
        <p:spPr/>
        <p:txBody>
          <a:bodyPr>
            <a:normAutofit fontScale="92500" lnSpcReduction="10000"/>
          </a:bodyPr>
          <a:lstStyle/>
          <a:p>
            <a:pPr>
              <a:spcAft>
                <a:spcPts val="1200"/>
              </a:spcAft>
            </a:pPr>
            <a:r>
              <a:rPr lang="en-US" dirty="0"/>
              <a:t>A ¼wavelength or longer antenna will be more efficient than a shortened antenna.</a:t>
            </a:r>
          </a:p>
          <a:p>
            <a:pPr>
              <a:spcAft>
                <a:spcPts val="1200"/>
              </a:spcAft>
            </a:pPr>
            <a:r>
              <a:rPr lang="en-US" dirty="0"/>
              <a:t>Some antennas can direct the radio waves in a particular direction, called gain, which can increase range to a particular station.</a:t>
            </a:r>
          </a:p>
          <a:p>
            <a:pPr>
              <a:spcAft>
                <a:spcPts val="1200"/>
              </a:spcAft>
            </a:pPr>
            <a:r>
              <a:rPr lang="en-US" dirty="0"/>
              <a:t>A better antenna does more for your range than a better radio.</a:t>
            </a:r>
          </a:p>
        </p:txBody>
      </p:sp>
    </p:spTree>
    <p:extLst>
      <p:ext uri="{BB962C8B-B14F-4D97-AF65-F5344CB8AC3E}">
        <p14:creationId xmlns:p14="http://schemas.microsoft.com/office/powerpoint/2010/main" val="22515690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Transceiver</a:t>
            </a:r>
          </a:p>
        </p:txBody>
      </p:sp>
      <p:sp>
        <p:nvSpPr>
          <p:cNvPr id="3" name="Content Placeholder 2"/>
          <p:cNvSpPr>
            <a:spLocks noGrp="1"/>
          </p:cNvSpPr>
          <p:nvPr>
            <p:ph idx="1"/>
          </p:nvPr>
        </p:nvSpPr>
        <p:spPr/>
        <p:txBody>
          <a:bodyPr>
            <a:normAutofit fontScale="55000" lnSpcReduction="20000"/>
          </a:bodyPr>
          <a:lstStyle/>
          <a:p>
            <a:r>
              <a:rPr lang="en-US" dirty="0" err="1"/>
              <a:t>TRANSmitter</a:t>
            </a:r>
            <a:r>
              <a:rPr lang="en-US" dirty="0"/>
              <a:t> + </a:t>
            </a:r>
            <a:r>
              <a:rPr lang="en-US" dirty="0" err="1"/>
              <a:t>reCEIVER</a:t>
            </a:r>
            <a:r>
              <a:rPr lang="en-US" dirty="0"/>
              <a:t> a transmitter and receiver in one unit. </a:t>
            </a:r>
          </a:p>
          <a:p>
            <a:r>
              <a:rPr lang="en-US" dirty="0"/>
              <a:t>Push to talk button switches from receive mode to transmit mode.</a:t>
            </a:r>
          </a:p>
          <a:p>
            <a:r>
              <a:rPr lang="en-US" dirty="0"/>
              <a:t>Some models have multiple receivers built into the unit.</a:t>
            </a:r>
          </a:p>
          <a:p>
            <a:r>
              <a:rPr lang="en-US" dirty="0"/>
              <a:t>Depending on the unit, it will allow listening and transmitting on different ham bands (the most common is the 2 meter band). Many units support two or more bands of operations.</a:t>
            </a:r>
          </a:p>
          <a:p>
            <a:r>
              <a:rPr lang="en-US" dirty="0"/>
              <a:t>Different modulation types are available:</a:t>
            </a:r>
          </a:p>
          <a:p>
            <a:pPr lvl="1"/>
            <a:r>
              <a:rPr lang="en-US" dirty="0"/>
              <a:t>FM (Frequency Modulation)</a:t>
            </a:r>
          </a:p>
          <a:p>
            <a:pPr lvl="1"/>
            <a:r>
              <a:rPr lang="en-US" dirty="0"/>
              <a:t>AM (Amplitude Modulation)</a:t>
            </a:r>
          </a:p>
          <a:p>
            <a:pPr lvl="1"/>
            <a:r>
              <a:rPr lang="en-US" dirty="0"/>
              <a:t>CW (Morse Code)</a:t>
            </a:r>
          </a:p>
          <a:p>
            <a:pPr lvl="1"/>
            <a:r>
              <a:rPr lang="en-US" dirty="0"/>
              <a:t>SSB (Single Side Band, Lower Side Band or Upper Side Band)</a:t>
            </a:r>
          </a:p>
          <a:p>
            <a:pPr lvl="1"/>
            <a:r>
              <a:rPr lang="en-US" dirty="0"/>
              <a:t>Digital Data (RTTY, JS8, FT8, </a:t>
            </a:r>
            <a:r>
              <a:rPr lang="en-US" dirty="0" err="1"/>
              <a:t>Pactor</a:t>
            </a:r>
            <a:r>
              <a:rPr lang="en-US" dirty="0"/>
              <a:t>, PSK32)</a:t>
            </a:r>
          </a:p>
          <a:p>
            <a:r>
              <a:rPr lang="en-US" dirty="0"/>
              <a:t>Typically all VHF radios will do FM, some will support multiple modes. Most HF radios are multi mode, providing SSB, CW, AM, and perhaps other modes.</a:t>
            </a:r>
          </a:p>
        </p:txBody>
      </p:sp>
    </p:spTree>
    <p:extLst>
      <p:ext uri="{BB962C8B-B14F-4D97-AF65-F5344CB8AC3E}">
        <p14:creationId xmlns:p14="http://schemas.microsoft.com/office/powerpoint/2010/main" val="162614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Basic test notes</a:t>
            </a:r>
          </a:p>
        </p:txBody>
      </p:sp>
      <p:sp>
        <p:nvSpPr>
          <p:cNvPr id="3" name="Content Placeholder 2"/>
          <p:cNvSpPr>
            <a:spLocks noGrp="1"/>
          </p:cNvSpPr>
          <p:nvPr>
            <p:ph idx="1"/>
          </p:nvPr>
        </p:nvSpPr>
        <p:spPr/>
        <p:txBody>
          <a:bodyPr>
            <a:normAutofit fontScale="70000" lnSpcReduction="20000"/>
          </a:bodyPr>
          <a:lstStyle/>
          <a:p>
            <a:r>
              <a:rPr lang="en-US" dirty="0"/>
              <a:t>Entire Question Pool published online</a:t>
            </a:r>
          </a:p>
          <a:p>
            <a:r>
              <a:rPr lang="en-US" dirty="0"/>
              <a:t>Current Pool Expires after June of this Year</a:t>
            </a:r>
          </a:p>
          <a:p>
            <a:r>
              <a:rPr lang="en-US" dirty="0"/>
              <a:t>Pool divided into ten sections T1-T0</a:t>
            </a:r>
          </a:p>
          <a:p>
            <a:r>
              <a:rPr lang="en-US" dirty="0"/>
              <a:t>Each section divided into a variable number of sub sections, 35 sub sections in total.</a:t>
            </a:r>
          </a:p>
          <a:p>
            <a:r>
              <a:rPr lang="en-US" dirty="0"/>
              <a:t>Sub sections have a variable number of questions.</a:t>
            </a:r>
          </a:p>
          <a:p>
            <a:r>
              <a:rPr lang="en-US" dirty="0"/>
              <a:t>All questions are multiple choice.</a:t>
            </a:r>
          </a:p>
          <a:p>
            <a:r>
              <a:rPr lang="en-US" dirty="0"/>
              <a:t>Each test will have one question from each sub section.</a:t>
            </a:r>
          </a:p>
          <a:p>
            <a:r>
              <a:rPr lang="en-US" dirty="0"/>
              <a:t>No penalty for guessing.</a:t>
            </a:r>
          </a:p>
          <a:p>
            <a:r>
              <a:rPr lang="en-US" dirty="0"/>
              <a:t>Question Pool size: 423</a:t>
            </a:r>
          </a:p>
          <a:p>
            <a:pPr lvl="1"/>
            <a:r>
              <a:rPr lang="en-US" dirty="0"/>
              <a:t>35 questions on test</a:t>
            </a:r>
          </a:p>
          <a:p>
            <a:pPr lvl="1"/>
            <a:r>
              <a:rPr lang="en-US" dirty="0"/>
              <a:t>Must pass 26 questions</a:t>
            </a:r>
          </a:p>
          <a:p>
            <a:endParaRPr lang="en-US" dirty="0"/>
          </a:p>
        </p:txBody>
      </p:sp>
    </p:spTree>
    <p:extLst>
      <p:ext uri="{BB962C8B-B14F-4D97-AF65-F5344CB8AC3E}">
        <p14:creationId xmlns:p14="http://schemas.microsoft.com/office/powerpoint/2010/main" val="1708468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t>Station Accessories</a:t>
            </a:r>
          </a:p>
        </p:txBody>
      </p:sp>
      <p:sp>
        <p:nvSpPr>
          <p:cNvPr id="3" name="Content Placeholder 2"/>
          <p:cNvSpPr>
            <a:spLocks noGrp="1"/>
          </p:cNvSpPr>
          <p:nvPr>
            <p:ph idx="1"/>
          </p:nvPr>
        </p:nvSpPr>
        <p:spPr>
          <a:xfrm>
            <a:off x="457200" y="1234678"/>
            <a:ext cx="4343400" cy="3394472"/>
          </a:xfrm>
        </p:spPr>
        <p:txBody>
          <a:bodyPr>
            <a:normAutofit fontScale="55000" lnSpcReduction="20000"/>
          </a:bodyPr>
          <a:lstStyle/>
          <a:p>
            <a:pPr>
              <a:spcAft>
                <a:spcPts val="600"/>
              </a:spcAft>
            </a:pPr>
            <a:r>
              <a:rPr lang="en-US" dirty="0"/>
              <a:t>SWR Meter</a:t>
            </a:r>
          </a:p>
          <a:p>
            <a:pPr lvl="1">
              <a:spcBef>
                <a:spcPts val="0"/>
              </a:spcBef>
              <a:spcAft>
                <a:spcPts val="1200"/>
              </a:spcAft>
            </a:pPr>
            <a:r>
              <a:rPr lang="en-US" dirty="0"/>
              <a:t>Measures the amount of energy reflected by the antenna back to the transmitter if there is a impedance mismatch.</a:t>
            </a:r>
          </a:p>
          <a:p>
            <a:pPr lvl="1">
              <a:spcBef>
                <a:spcPts val="0"/>
              </a:spcBef>
              <a:spcAft>
                <a:spcPts val="1200"/>
              </a:spcAft>
            </a:pPr>
            <a:r>
              <a:rPr lang="en-US" dirty="0"/>
              <a:t>Connected between the transmitter and the antenna:</a:t>
            </a:r>
          </a:p>
          <a:p>
            <a:pPr lvl="1">
              <a:spcBef>
                <a:spcPts val="0"/>
              </a:spcBef>
              <a:spcAft>
                <a:spcPts val="1200"/>
              </a:spcAft>
            </a:pPr>
            <a:r>
              <a:rPr lang="en-US" dirty="0"/>
              <a:t>A lot of the fancier radios now have a SWR meter built in, particularly radios for use in the HF spectrum.</a:t>
            </a:r>
          </a:p>
          <a:p>
            <a:pPr lvl="1">
              <a:spcBef>
                <a:spcPts val="0"/>
              </a:spcBef>
              <a:spcAft>
                <a:spcPts val="1200"/>
              </a:spcAft>
            </a:pPr>
            <a:r>
              <a:rPr lang="en-US" dirty="0"/>
              <a:t>I only use one for VHF &amp; UHF if I suspect I have antenna issues or am setting up a new antenna. I recommend borrowing initially before buying one.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52844" y="1125682"/>
            <a:ext cx="3381556" cy="160020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2844" y="2991425"/>
            <a:ext cx="3381556" cy="1600200"/>
          </a:xfrm>
          <a:prstGeom prst="rect">
            <a:avLst/>
          </a:prstGeom>
        </p:spPr>
      </p:pic>
      <p:sp>
        <p:nvSpPr>
          <p:cNvPr id="6" name="TextBox 5"/>
          <p:cNvSpPr txBox="1"/>
          <p:nvPr/>
        </p:nvSpPr>
        <p:spPr>
          <a:xfrm>
            <a:off x="5152844" y="2738272"/>
            <a:ext cx="3381556" cy="276999"/>
          </a:xfrm>
          <a:prstGeom prst="rect">
            <a:avLst/>
          </a:prstGeom>
          <a:noFill/>
        </p:spPr>
        <p:txBody>
          <a:bodyPr wrap="square" rtlCol="0">
            <a:spAutoFit/>
          </a:bodyPr>
          <a:lstStyle/>
          <a:p>
            <a:pPr algn="ctr"/>
            <a:r>
              <a:rPr lang="en-US" sz="1200" dirty="0"/>
              <a:t>Front: forward and reflected power</a:t>
            </a:r>
          </a:p>
        </p:txBody>
      </p:sp>
      <p:sp>
        <p:nvSpPr>
          <p:cNvPr id="7" name="TextBox 6"/>
          <p:cNvSpPr txBox="1"/>
          <p:nvPr/>
        </p:nvSpPr>
        <p:spPr>
          <a:xfrm>
            <a:off x="5152844" y="4591625"/>
            <a:ext cx="3381556" cy="415498"/>
          </a:xfrm>
          <a:prstGeom prst="rect">
            <a:avLst/>
          </a:prstGeom>
          <a:noFill/>
        </p:spPr>
        <p:txBody>
          <a:bodyPr wrap="square" rtlCol="0">
            <a:spAutoFit/>
          </a:bodyPr>
          <a:lstStyle/>
          <a:p>
            <a:r>
              <a:rPr lang="en-US" sz="1050" dirty="0"/>
              <a:t>Rear: SO239 Jacks toward Antenna and Transmitter, power is just to illuminate the meter face.</a:t>
            </a:r>
          </a:p>
        </p:txBody>
      </p:sp>
    </p:spTree>
    <p:extLst>
      <p:ext uri="{BB962C8B-B14F-4D97-AF65-F5344CB8AC3E}">
        <p14:creationId xmlns:p14="http://schemas.microsoft.com/office/powerpoint/2010/main" val="241661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Antenna Tuner</a:t>
            </a:r>
          </a:p>
        </p:txBody>
      </p:sp>
      <p:sp>
        <p:nvSpPr>
          <p:cNvPr id="3" name="Content Placeholder 2"/>
          <p:cNvSpPr>
            <a:spLocks noGrp="1"/>
          </p:cNvSpPr>
          <p:nvPr>
            <p:ph idx="1"/>
          </p:nvPr>
        </p:nvSpPr>
        <p:spPr>
          <a:xfrm>
            <a:off x="457200" y="1234678"/>
            <a:ext cx="4419600" cy="3699272"/>
          </a:xfrm>
        </p:spPr>
        <p:txBody>
          <a:bodyPr>
            <a:normAutofit fontScale="47500" lnSpcReduction="20000"/>
          </a:bodyPr>
          <a:lstStyle/>
          <a:p>
            <a:pPr>
              <a:spcAft>
                <a:spcPts val="1200"/>
              </a:spcAft>
            </a:pPr>
            <a:r>
              <a:rPr lang="en-US" dirty="0"/>
              <a:t>Converts the impedance of the antenna and transmission line downstream from the tuner to match the 50 ohm impedance the transmitter wants.</a:t>
            </a:r>
          </a:p>
          <a:p>
            <a:pPr>
              <a:spcAft>
                <a:spcPts val="1200"/>
              </a:spcAft>
            </a:pPr>
            <a:r>
              <a:rPr lang="en-US" dirty="0"/>
              <a:t>Can be manual (like in this picture), or automatic (meaning it does all of the work to sense what the correct settings are when sensing you are transmitting.</a:t>
            </a:r>
          </a:p>
          <a:p>
            <a:pPr>
              <a:spcAft>
                <a:spcPts val="1200"/>
              </a:spcAft>
            </a:pPr>
            <a:r>
              <a:rPr lang="en-US" dirty="0"/>
              <a:t>Manual sensors include a SWR meter to aid in matching</a:t>
            </a:r>
          </a:p>
          <a:p>
            <a:pPr>
              <a:spcAft>
                <a:spcPts val="1200"/>
              </a:spcAft>
            </a:pPr>
            <a:r>
              <a:rPr lang="en-US" dirty="0"/>
              <a:t>This one requires no additional power (Power is to light the meter).</a:t>
            </a:r>
          </a:p>
          <a:p>
            <a:pPr>
              <a:spcAft>
                <a:spcPts val="1200"/>
              </a:spcAft>
            </a:pPr>
            <a:r>
              <a:rPr lang="en-US" dirty="0"/>
              <a:t>I use a remote automatic sensor on my home station.</a:t>
            </a:r>
          </a:p>
          <a:p>
            <a:pPr>
              <a:spcAft>
                <a:spcPts val="1200"/>
              </a:spcAft>
            </a:pPr>
            <a:r>
              <a:rPr lang="en-US" dirty="0"/>
              <a:t>Not common on spectrum above HF.</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4876800" y="1084160"/>
            <a:ext cx="3771940" cy="178493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4876800" y="3028950"/>
            <a:ext cx="3771940" cy="1784936"/>
          </a:xfrm>
          <a:prstGeom prst="rect">
            <a:avLst/>
          </a:prstGeom>
        </p:spPr>
      </p:pic>
    </p:spTree>
    <p:extLst>
      <p:ext uri="{BB962C8B-B14F-4D97-AF65-F5344CB8AC3E}">
        <p14:creationId xmlns:p14="http://schemas.microsoft.com/office/powerpoint/2010/main" val="17533819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Programing  / Control Cables</a:t>
            </a:r>
          </a:p>
        </p:txBody>
      </p:sp>
      <p:sp>
        <p:nvSpPr>
          <p:cNvPr id="3" name="Content Placeholder 2"/>
          <p:cNvSpPr>
            <a:spLocks noGrp="1"/>
          </p:cNvSpPr>
          <p:nvPr>
            <p:ph idx="1"/>
          </p:nvPr>
        </p:nvSpPr>
        <p:spPr>
          <a:xfrm>
            <a:off x="457200" y="1234678"/>
            <a:ext cx="4191000" cy="3394472"/>
          </a:xfrm>
        </p:spPr>
        <p:txBody>
          <a:bodyPr>
            <a:normAutofit fontScale="55000" lnSpcReduction="20000"/>
          </a:bodyPr>
          <a:lstStyle/>
          <a:p>
            <a:r>
              <a:rPr lang="en-US" dirty="0"/>
              <a:t>Allows computer to control radio:</a:t>
            </a:r>
          </a:p>
          <a:p>
            <a:pPr lvl="1"/>
            <a:r>
              <a:rPr lang="en-US" dirty="0"/>
              <a:t>Makes it easy to setup memory channels</a:t>
            </a:r>
          </a:p>
          <a:p>
            <a:pPr lvl="1"/>
            <a:r>
              <a:rPr lang="en-US" dirty="0"/>
              <a:t>On some radios allows triggering of Push To Talk function.</a:t>
            </a:r>
          </a:p>
          <a:p>
            <a:pPr lvl="1"/>
            <a:r>
              <a:rPr lang="en-US" dirty="0"/>
              <a:t>Can be used to backup settings on the radio.</a:t>
            </a:r>
          </a:p>
          <a:p>
            <a:pPr lvl="1"/>
            <a:r>
              <a:rPr lang="en-US" dirty="0"/>
              <a:t>Commercial radios modified for ham radio require these per FCC regulations (no end user modifications to frequencies are permitted).</a:t>
            </a:r>
          </a:p>
          <a:p>
            <a:r>
              <a:rPr lang="en-US" dirty="0"/>
              <a:t>Each manufacturer uses their own standard or clones the standard of a major brand.</a:t>
            </a:r>
          </a:p>
          <a:p>
            <a:r>
              <a:rPr lang="en-US" dirty="0"/>
              <a:t>USB most common these days, can also get RS232 versions.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6529" y="3728922"/>
            <a:ext cx="2247079" cy="10633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00799" y="2419351"/>
            <a:ext cx="2247079" cy="106335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0" y="1123950"/>
            <a:ext cx="2241350" cy="1060639"/>
          </a:xfrm>
          <a:prstGeom prst="rect">
            <a:avLst/>
          </a:prstGeom>
        </p:spPr>
      </p:pic>
      <p:sp>
        <p:nvSpPr>
          <p:cNvPr id="7" name="TextBox 6"/>
          <p:cNvSpPr txBox="1"/>
          <p:nvPr/>
        </p:nvSpPr>
        <p:spPr>
          <a:xfrm>
            <a:off x="6288079" y="2173129"/>
            <a:ext cx="2365529" cy="246221"/>
          </a:xfrm>
          <a:prstGeom prst="rect">
            <a:avLst/>
          </a:prstGeom>
          <a:noFill/>
        </p:spPr>
        <p:txBody>
          <a:bodyPr wrap="square" rtlCol="0">
            <a:spAutoFit/>
          </a:bodyPr>
          <a:lstStyle/>
          <a:p>
            <a:pPr algn="ctr"/>
            <a:r>
              <a:rPr lang="en-US" sz="1000" dirty="0"/>
              <a:t>Kenwood TM-V71A</a:t>
            </a:r>
          </a:p>
        </p:txBody>
      </p:sp>
      <p:sp>
        <p:nvSpPr>
          <p:cNvPr id="9" name="TextBox 8"/>
          <p:cNvSpPr txBox="1"/>
          <p:nvPr/>
        </p:nvSpPr>
        <p:spPr>
          <a:xfrm>
            <a:off x="6276621" y="3482701"/>
            <a:ext cx="2365529" cy="246221"/>
          </a:xfrm>
          <a:prstGeom prst="rect">
            <a:avLst/>
          </a:prstGeom>
          <a:noFill/>
        </p:spPr>
        <p:txBody>
          <a:bodyPr wrap="square" rtlCol="0">
            <a:spAutoFit/>
          </a:bodyPr>
          <a:lstStyle/>
          <a:p>
            <a:pPr algn="ctr"/>
            <a:r>
              <a:rPr lang="en-US" sz="1000" dirty="0"/>
              <a:t>Kenwood TM-V71A</a:t>
            </a:r>
          </a:p>
        </p:txBody>
      </p:sp>
      <p:sp>
        <p:nvSpPr>
          <p:cNvPr id="10" name="TextBox 9"/>
          <p:cNvSpPr txBox="1"/>
          <p:nvPr/>
        </p:nvSpPr>
        <p:spPr>
          <a:xfrm>
            <a:off x="6276620" y="4792272"/>
            <a:ext cx="2365529" cy="246221"/>
          </a:xfrm>
          <a:prstGeom prst="rect">
            <a:avLst/>
          </a:prstGeom>
          <a:noFill/>
        </p:spPr>
        <p:txBody>
          <a:bodyPr wrap="square" rtlCol="0">
            <a:spAutoFit/>
          </a:bodyPr>
          <a:lstStyle/>
          <a:p>
            <a:pPr algn="ctr"/>
            <a:r>
              <a:rPr lang="en-US" sz="1000" dirty="0"/>
              <a:t>Kenwood HT / </a:t>
            </a:r>
            <a:r>
              <a:rPr lang="en-US" sz="1000" dirty="0" err="1"/>
              <a:t>Baofeng</a:t>
            </a:r>
            <a:endParaRPr lang="en-US" sz="1000" dirty="0"/>
          </a:p>
        </p:txBody>
      </p:sp>
    </p:spTree>
    <p:extLst>
      <p:ext uri="{BB962C8B-B14F-4D97-AF65-F5344CB8AC3E}">
        <p14:creationId xmlns:p14="http://schemas.microsoft.com/office/powerpoint/2010/main" val="22070138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Sound Card Interface</a:t>
            </a:r>
          </a:p>
        </p:txBody>
      </p:sp>
      <p:sp>
        <p:nvSpPr>
          <p:cNvPr id="3" name="Content Placeholder 2"/>
          <p:cNvSpPr>
            <a:spLocks noGrp="1"/>
          </p:cNvSpPr>
          <p:nvPr>
            <p:ph idx="1"/>
          </p:nvPr>
        </p:nvSpPr>
        <p:spPr>
          <a:xfrm>
            <a:off x="457200" y="1234678"/>
            <a:ext cx="4343400" cy="3394710"/>
          </a:xfrm>
        </p:spPr>
        <p:txBody>
          <a:bodyPr>
            <a:normAutofit fontScale="25000" lnSpcReduction="20000"/>
          </a:bodyPr>
          <a:lstStyle/>
          <a:p>
            <a:pPr>
              <a:spcAft>
                <a:spcPts val="1200"/>
              </a:spcAft>
            </a:pPr>
            <a:r>
              <a:rPr lang="en-US" sz="4800" dirty="0"/>
              <a:t>Allows computer audio to be interfaced with two way radios.</a:t>
            </a:r>
          </a:p>
          <a:p>
            <a:pPr>
              <a:spcAft>
                <a:spcPts val="1200"/>
              </a:spcAft>
            </a:pPr>
            <a:r>
              <a:rPr lang="en-US" sz="4800" dirty="0"/>
              <a:t>White cable connects to radio </a:t>
            </a:r>
            <a:r>
              <a:rPr lang="en-US" sz="4800" u="sng" dirty="0"/>
              <a:t>speaker out </a:t>
            </a:r>
            <a:r>
              <a:rPr lang="en-US" sz="4800" dirty="0"/>
              <a:t>and </a:t>
            </a:r>
            <a:r>
              <a:rPr lang="en-US" sz="4800" u="sng" dirty="0"/>
              <a:t>microphone in </a:t>
            </a:r>
            <a:r>
              <a:rPr lang="en-US" sz="4800" dirty="0"/>
              <a:t>(in this case through a 6 pin accessory port on the radio)</a:t>
            </a:r>
          </a:p>
          <a:p>
            <a:pPr>
              <a:spcAft>
                <a:spcPts val="1200"/>
              </a:spcAft>
            </a:pPr>
            <a:r>
              <a:rPr lang="en-US" sz="4800" dirty="0"/>
              <a:t>This one has a USB sound card built in, so a single USB cable goes to the radio.</a:t>
            </a:r>
          </a:p>
          <a:p>
            <a:pPr>
              <a:spcAft>
                <a:spcPts val="1200"/>
              </a:spcAft>
            </a:pPr>
            <a:r>
              <a:rPr lang="en-US" sz="4800" dirty="0"/>
              <a:t>Allows the computer to press the radios Push To Talk (PTT) circuit.</a:t>
            </a:r>
          </a:p>
          <a:p>
            <a:pPr>
              <a:spcAft>
                <a:spcPts val="1200"/>
              </a:spcAft>
            </a:pPr>
            <a:r>
              <a:rPr lang="en-US" sz="4800" dirty="0"/>
              <a:t>Many radios now come with something like this built into the radio, requiring only a USB connection.</a:t>
            </a:r>
          </a:p>
          <a:p>
            <a:pPr>
              <a:spcAft>
                <a:spcPts val="1200"/>
              </a:spcAft>
            </a:pPr>
            <a:r>
              <a:rPr lang="en-US" sz="4800" dirty="0"/>
              <a:t>I made my own version of this when I first got into digital ham radio. Audio card speaker out to a attenuator and into the radio microphone port. Radio speaker out through a attenuator to the computer microphone in. I then used a serial port circuit to trigger the PTT on the radio.</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00" y="1123950"/>
            <a:ext cx="3449888" cy="163253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2876550"/>
            <a:ext cx="3449888" cy="1632536"/>
          </a:xfrm>
          <a:prstGeom prst="rect">
            <a:avLst/>
          </a:prstGeom>
        </p:spPr>
      </p:pic>
    </p:spTree>
    <p:extLst>
      <p:ext uri="{BB962C8B-B14F-4D97-AF65-F5344CB8AC3E}">
        <p14:creationId xmlns:p14="http://schemas.microsoft.com/office/powerpoint/2010/main" val="1323897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68404-BD1F-A84A-8B69-45734CDAC56F}"/>
              </a:ext>
            </a:extLst>
          </p:cNvPr>
          <p:cNvSpPr>
            <a:spLocks noGrp="1"/>
          </p:cNvSpPr>
          <p:nvPr>
            <p:ph type="title"/>
          </p:nvPr>
        </p:nvSpPr>
        <p:spPr/>
        <p:txBody>
          <a:bodyPr/>
          <a:lstStyle/>
          <a:p>
            <a:r>
              <a:rPr lang="en-US" dirty="0"/>
              <a:t>Computers</a:t>
            </a:r>
          </a:p>
        </p:txBody>
      </p:sp>
      <p:sp>
        <p:nvSpPr>
          <p:cNvPr id="3" name="Content Placeholder 2">
            <a:extLst>
              <a:ext uri="{FF2B5EF4-FFF2-40B4-BE49-F238E27FC236}">
                <a16:creationId xmlns:a16="http://schemas.microsoft.com/office/drawing/2014/main" id="{30D25875-5E23-6549-99F9-0ABDE6DB9572}"/>
              </a:ext>
            </a:extLst>
          </p:cNvPr>
          <p:cNvSpPr>
            <a:spLocks noGrp="1"/>
          </p:cNvSpPr>
          <p:nvPr>
            <p:ph idx="1"/>
          </p:nvPr>
        </p:nvSpPr>
        <p:spPr/>
        <p:txBody>
          <a:bodyPr>
            <a:normAutofit fontScale="77500" lnSpcReduction="20000"/>
          </a:bodyPr>
          <a:lstStyle/>
          <a:p>
            <a:r>
              <a:rPr lang="en-US" dirty="0"/>
              <a:t>Computers have become the ultimate station accessory.</a:t>
            </a:r>
          </a:p>
          <a:p>
            <a:r>
              <a:rPr lang="en-US" dirty="0"/>
              <a:t>Applications include:</a:t>
            </a:r>
          </a:p>
          <a:p>
            <a:pPr lvl="1"/>
            <a:r>
              <a:rPr lang="en-US" dirty="0"/>
              <a:t>Logging Station Activity</a:t>
            </a:r>
          </a:p>
          <a:p>
            <a:pPr lvl="1"/>
            <a:r>
              <a:rPr lang="en-US" dirty="0"/>
              <a:t>Computer sound card based digital radio communication.</a:t>
            </a:r>
          </a:p>
          <a:p>
            <a:pPr lvl="1"/>
            <a:r>
              <a:rPr lang="en-US" dirty="0"/>
              <a:t>Easier control of the radio.</a:t>
            </a:r>
          </a:p>
          <a:p>
            <a:pPr lvl="1"/>
            <a:r>
              <a:rPr lang="en-US" dirty="0"/>
              <a:t>Programing the radio for future ease of use</a:t>
            </a:r>
          </a:p>
          <a:p>
            <a:pPr lvl="1"/>
            <a:r>
              <a:rPr lang="en-US" dirty="0"/>
              <a:t>Remote control of the station over the Internet.</a:t>
            </a:r>
          </a:p>
          <a:p>
            <a:pPr lvl="1"/>
            <a:r>
              <a:rPr lang="en-US" dirty="0"/>
              <a:t>SDR (Software Defined Radio) processing and control.</a:t>
            </a:r>
          </a:p>
          <a:p>
            <a:pPr lvl="1"/>
            <a:r>
              <a:rPr lang="en-US" dirty="0"/>
              <a:t>Many, Many other things.</a:t>
            </a:r>
          </a:p>
        </p:txBody>
      </p:sp>
    </p:spTree>
    <p:extLst>
      <p:ext uri="{BB962C8B-B14F-4D97-AF65-F5344CB8AC3E}">
        <p14:creationId xmlns:p14="http://schemas.microsoft.com/office/powerpoint/2010/main" val="36286103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2510A-8EE4-3547-849F-F8EA66A2EF6D}"/>
              </a:ext>
            </a:extLst>
          </p:cNvPr>
          <p:cNvSpPr>
            <a:spLocks noGrp="1"/>
          </p:cNvSpPr>
          <p:nvPr>
            <p:ph type="title"/>
          </p:nvPr>
        </p:nvSpPr>
        <p:spPr/>
        <p:txBody>
          <a:bodyPr/>
          <a:lstStyle/>
          <a:p>
            <a:r>
              <a:rPr lang="en-US" dirty="0"/>
              <a:t>Wires</a:t>
            </a:r>
          </a:p>
        </p:txBody>
      </p:sp>
      <p:sp>
        <p:nvSpPr>
          <p:cNvPr id="3" name="Content Placeholder 2">
            <a:extLst>
              <a:ext uri="{FF2B5EF4-FFF2-40B4-BE49-F238E27FC236}">
                <a16:creationId xmlns:a16="http://schemas.microsoft.com/office/drawing/2014/main" id="{60E7D10D-ED44-194F-A38C-D49EE68C8DF0}"/>
              </a:ext>
            </a:extLst>
          </p:cNvPr>
          <p:cNvSpPr>
            <a:spLocks noGrp="1"/>
          </p:cNvSpPr>
          <p:nvPr>
            <p:ph idx="1"/>
          </p:nvPr>
        </p:nvSpPr>
        <p:spPr/>
        <p:txBody>
          <a:bodyPr>
            <a:normAutofit fontScale="85000" lnSpcReduction="20000"/>
          </a:bodyPr>
          <a:lstStyle/>
          <a:p>
            <a:r>
              <a:rPr lang="en-US" dirty="0"/>
              <a:t>All wires are slightly resistive.</a:t>
            </a:r>
          </a:p>
          <a:p>
            <a:r>
              <a:rPr lang="en-US" dirty="0"/>
              <a:t>The more current a wire carries the more it will resist (and heat up). </a:t>
            </a:r>
          </a:p>
          <a:p>
            <a:r>
              <a:rPr lang="en-US" dirty="0"/>
              <a:t>This resistance will cause the voltage to drop.</a:t>
            </a:r>
          </a:p>
          <a:p>
            <a:r>
              <a:rPr lang="en-US" dirty="0"/>
              <a:t>A thicker wire will resist less and lose less voltage over a long distance.</a:t>
            </a:r>
          </a:p>
          <a:p>
            <a:r>
              <a:rPr lang="en-US" dirty="0"/>
              <a:t>Therefore you want to have the shortest power cables you reasonably can, and use the thickest wires (heaviest gauge) you reasonably can to reduce voltage drop.</a:t>
            </a:r>
          </a:p>
        </p:txBody>
      </p:sp>
    </p:spTree>
    <p:extLst>
      <p:ext uri="{BB962C8B-B14F-4D97-AF65-F5344CB8AC3E}">
        <p14:creationId xmlns:p14="http://schemas.microsoft.com/office/powerpoint/2010/main" val="27652210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3C589-0194-5D4E-A13D-A37CB0A829EB}"/>
              </a:ext>
            </a:extLst>
          </p:cNvPr>
          <p:cNvSpPr>
            <a:spLocks noGrp="1"/>
          </p:cNvSpPr>
          <p:nvPr>
            <p:ph type="title"/>
          </p:nvPr>
        </p:nvSpPr>
        <p:spPr/>
        <p:txBody>
          <a:bodyPr/>
          <a:lstStyle/>
          <a:p>
            <a:r>
              <a:rPr lang="en-US" dirty="0"/>
              <a:t>RF Conduction of wires</a:t>
            </a:r>
          </a:p>
        </p:txBody>
      </p:sp>
      <p:sp>
        <p:nvSpPr>
          <p:cNvPr id="3" name="Content Placeholder 2">
            <a:extLst>
              <a:ext uri="{FF2B5EF4-FFF2-40B4-BE49-F238E27FC236}">
                <a16:creationId xmlns:a16="http://schemas.microsoft.com/office/drawing/2014/main" id="{21771E66-EBAA-094E-9ACA-A7DDDD380883}"/>
              </a:ext>
            </a:extLst>
          </p:cNvPr>
          <p:cNvSpPr>
            <a:spLocks noGrp="1"/>
          </p:cNvSpPr>
          <p:nvPr>
            <p:ph idx="1"/>
          </p:nvPr>
        </p:nvSpPr>
        <p:spPr/>
        <p:txBody>
          <a:bodyPr>
            <a:normAutofit fontScale="85000" lnSpcReduction="20000"/>
          </a:bodyPr>
          <a:lstStyle/>
          <a:p>
            <a:r>
              <a:rPr lang="en-US" dirty="0"/>
              <a:t>When electricity alternates, </a:t>
            </a:r>
            <a:r>
              <a:rPr lang="en-US" dirty="0" err="1"/>
              <a:t>particulary</a:t>
            </a:r>
            <a:r>
              <a:rPr lang="en-US" dirty="0"/>
              <a:t> from hundreds of cycles per second the electrical field only covers the surface of the conductor, this is called he skin effect.</a:t>
            </a:r>
          </a:p>
          <a:p>
            <a:r>
              <a:rPr lang="en-US" dirty="0"/>
              <a:t>This means the conductor with the most surface area will have the least resistant to RF currents.</a:t>
            </a:r>
          </a:p>
          <a:p>
            <a:r>
              <a:rPr lang="en-US" dirty="0"/>
              <a:t>So a flat strip will be more efficient than a round wire with the same amount of metal.</a:t>
            </a:r>
          </a:p>
          <a:p>
            <a:r>
              <a:rPr lang="en-US" dirty="0"/>
              <a:t>Flat straps are often used as part of RF ground and lightning protection systems.</a:t>
            </a:r>
          </a:p>
        </p:txBody>
      </p:sp>
    </p:spTree>
    <p:extLst>
      <p:ext uri="{BB962C8B-B14F-4D97-AF65-F5344CB8AC3E}">
        <p14:creationId xmlns:p14="http://schemas.microsoft.com/office/powerpoint/2010/main" val="14482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549E3-086E-F649-9B05-E0925AA73BE3}"/>
              </a:ext>
            </a:extLst>
          </p:cNvPr>
          <p:cNvSpPr>
            <a:spLocks noGrp="1"/>
          </p:cNvSpPr>
          <p:nvPr>
            <p:ph type="title"/>
          </p:nvPr>
        </p:nvSpPr>
        <p:spPr/>
        <p:txBody>
          <a:bodyPr/>
          <a:lstStyle/>
          <a:p>
            <a:r>
              <a:rPr lang="en-US" dirty="0"/>
              <a:t>Ferrite Chokes</a:t>
            </a:r>
          </a:p>
        </p:txBody>
      </p:sp>
      <p:sp>
        <p:nvSpPr>
          <p:cNvPr id="3" name="Content Placeholder 2">
            <a:extLst>
              <a:ext uri="{FF2B5EF4-FFF2-40B4-BE49-F238E27FC236}">
                <a16:creationId xmlns:a16="http://schemas.microsoft.com/office/drawing/2014/main" id="{D4940CC6-0175-3C49-BB17-A7E76CB1D664}"/>
              </a:ext>
            </a:extLst>
          </p:cNvPr>
          <p:cNvSpPr>
            <a:spLocks noGrp="1"/>
          </p:cNvSpPr>
          <p:nvPr>
            <p:ph idx="1"/>
          </p:nvPr>
        </p:nvSpPr>
        <p:spPr/>
        <p:txBody>
          <a:bodyPr>
            <a:normAutofit fontScale="85000" lnSpcReduction="20000"/>
          </a:bodyPr>
          <a:lstStyle/>
          <a:p>
            <a:r>
              <a:rPr lang="en-US" dirty="0"/>
              <a:t>Ferrite is a material that resists magnetic fields.</a:t>
            </a:r>
          </a:p>
          <a:p>
            <a:r>
              <a:rPr lang="en-US" dirty="0"/>
              <a:t>By wrapping a wire around a ferrite core or through a ferrite core you can absorb the RF that is traveling along the wire and prevent radio waves from leaking in through the cable to a device.</a:t>
            </a:r>
          </a:p>
          <a:p>
            <a:r>
              <a:rPr lang="en-US" dirty="0"/>
              <a:t>This is handy to prevent interference from radio waves coming into a radio through its shielded microphone cable.</a:t>
            </a:r>
          </a:p>
        </p:txBody>
      </p:sp>
    </p:spTree>
    <p:extLst>
      <p:ext uri="{BB962C8B-B14F-4D97-AF65-F5344CB8AC3E}">
        <p14:creationId xmlns:p14="http://schemas.microsoft.com/office/powerpoint/2010/main" val="197938488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E9F67-6CDC-BB47-A3D2-253FBFC4DDB4}"/>
              </a:ext>
            </a:extLst>
          </p:cNvPr>
          <p:cNvSpPr>
            <a:spLocks noGrp="1"/>
          </p:cNvSpPr>
          <p:nvPr>
            <p:ph type="title"/>
          </p:nvPr>
        </p:nvSpPr>
        <p:spPr/>
        <p:txBody>
          <a:bodyPr/>
          <a:lstStyle/>
          <a:p>
            <a:r>
              <a:rPr lang="en-US" dirty="0"/>
              <a:t>Power in cars</a:t>
            </a:r>
          </a:p>
        </p:txBody>
      </p:sp>
      <p:sp>
        <p:nvSpPr>
          <p:cNvPr id="3" name="Content Placeholder 2">
            <a:extLst>
              <a:ext uri="{FF2B5EF4-FFF2-40B4-BE49-F238E27FC236}">
                <a16:creationId xmlns:a16="http://schemas.microsoft.com/office/drawing/2014/main" id="{953A0DE8-01C4-6B43-BA58-C116984F4AD6}"/>
              </a:ext>
            </a:extLst>
          </p:cNvPr>
          <p:cNvSpPr>
            <a:spLocks noGrp="1"/>
          </p:cNvSpPr>
          <p:nvPr>
            <p:ph idx="1"/>
          </p:nvPr>
        </p:nvSpPr>
        <p:spPr/>
        <p:txBody>
          <a:bodyPr>
            <a:normAutofit fontScale="85000" lnSpcReduction="20000"/>
          </a:bodyPr>
          <a:lstStyle/>
          <a:p>
            <a:r>
              <a:rPr lang="en-US" dirty="0"/>
              <a:t>A car’s power is said to be 12 volts, but it is really 14 – 15 volts DC.</a:t>
            </a:r>
          </a:p>
          <a:p>
            <a:r>
              <a:rPr lang="en-US" dirty="0"/>
              <a:t>The entire car chassis is used as the negative wire on most cars.</a:t>
            </a:r>
          </a:p>
          <a:p>
            <a:r>
              <a:rPr lang="en-US" dirty="0"/>
              <a:t>The battery holds voltage and acts as a temporary reservoir for power at times of heavy usage.</a:t>
            </a:r>
          </a:p>
          <a:p>
            <a:r>
              <a:rPr lang="en-US" dirty="0"/>
              <a:t>The Alternator generates the electricity the car uses / provides to accessories while the engine is running.</a:t>
            </a:r>
          </a:p>
        </p:txBody>
      </p:sp>
    </p:spTree>
    <p:extLst>
      <p:ext uri="{BB962C8B-B14F-4D97-AF65-F5344CB8AC3E}">
        <p14:creationId xmlns:p14="http://schemas.microsoft.com/office/powerpoint/2010/main" val="6564429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D3116-CC76-624D-92A2-C14960DA6E20}"/>
              </a:ext>
            </a:extLst>
          </p:cNvPr>
          <p:cNvSpPr>
            <a:spLocks noGrp="1"/>
          </p:cNvSpPr>
          <p:nvPr>
            <p:ph type="title"/>
          </p:nvPr>
        </p:nvSpPr>
        <p:spPr/>
        <p:txBody>
          <a:bodyPr/>
          <a:lstStyle/>
          <a:p>
            <a:r>
              <a:rPr lang="en-US" dirty="0"/>
              <a:t>Hooking a radio into a car</a:t>
            </a:r>
          </a:p>
        </p:txBody>
      </p:sp>
      <p:sp>
        <p:nvSpPr>
          <p:cNvPr id="3" name="Content Placeholder 2">
            <a:extLst>
              <a:ext uri="{FF2B5EF4-FFF2-40B4-BE49-F238E27FC236}">
                <a16:creationId xmlns:a16="http://schemas.microsoft.com/office/drawing/2014/main" id="{D757F329-A317-E448-A7B0-826CD9128DAF}"/>
              </a:ext>
            </a:extLst>
          </p:cNvPr>
          <p:cNvSpPr>
            <a:spLocks noGrp="1"/>
          </p:cNvSpPr>
          <p:nvPr>
            <p:ph idx="1"/>
          </p:nvPr>
        </p:nvSpPr>
        <p:spPr/>
        <p:txBody>
          <a:bodyPr>
            <a:normAutofit fontScale="85000" lnSpcReduction="20000"/>
          </a:bodyPr>
          <a:lstStyle/>
          <a:p>
            <a:r>
              <a:rPr lang="en-US" dirty="0"/>
              <a:t>Attach a fused positive line to the positive terminal of the battery. It must be a fuse protected wire.</a:t>
            </a:r>
          </a:p>
          <a:p>
            <a:r>
              <a:rPr lang="en-US" dirty="0"/>
              <a:t>Attach a fused negative wire at the negative post of the battery or the engine block ground strap.</a:t>
            </a:r>
          </a:p>
          <a:p>
            <a:r>
              <a:rPr lang="en-US" dirty="0"/>
              <a:t>Alternators can induce a high pitch whine on the transmitted signal that changes pitch with the engine speed.</a:t>
            </a:r>
          </a:p>
          <a:p>
            <a:r>
              <a:rPr lang="en-US" dirty="0"/>
              <a:t>A good quality battery can help smooth out / absorb alternator whine.</a:t>
            </a:r>
          </a:p>
        </p:txBody>
      </p:sp>
    </p:spTree>
    <p:extLst>
      <p:ext uri="{BB962C8B-B14F-4D97-AF65-F5344CB8AC3E}">
        <p14:creationId xmlns:p14="http://schemas.microsoft.com/office/powerpoint/2010/main" val="2549180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Technician Class Example Question:</a:t>
            </a:r>
          </a:p>
        </p:txBody>
      </p:sp>
      <p:sp>
        <p:nvSpPr>
          <p:cNvPr id="3" name="Content Placeholder 2"/>
          <p:cNvSpPr>
            <a:spLocks noGrp="1"/>
          </p:cNvSpPr>
          <p:nvPr>
            <p:ph idx="1"/>
          </p:nvPr>
        </p:nvSpPr>
        <p:spPr/>
        <p:txBody>
          <a:bodyPr>
            <a:normAutofit fontScale="70000" lnSpcReduction="20000"/>
          </a:bodyPr>
          <a:lstStyle/>
          <a:p>
            <a:pPr marL="0" indent="0">
              <a:buNone/>
            </a:pPr>
            <a:r>
              <a:rPr lang="en-US" dirty="0"/>
              <a:t>T3A05 </a:t>
            </a:r>
            <a:r>
              <a:rPr lang="en-US" b="1" u="sng" dirty="0"/>
              <a:t>(B)</a:t>
            </a:r>
            <a:r>
              <a:rPr lang="en-US" b="1" dirty="0"/>
              <a:t> </a:t>
            </a:r>
            <a:r>
              <a:rPr lang="en-US" dirty="0"/>
              <a:t>When using a directional antenna, how might your station be able to access a distant repeater if buildings or obstructions are blocking the direct line of sight path?</a:t>
            </a:r>
          </a:p>
          <a:p>
            <a:endParaRPr lang="en-US" dirty="0"/>
          </a:p>
          <a:p>
            <a:pPr marL="514350" indent="-514350">
              <a:buFont typeface="+mj-lt"/>
              <a:buAutoNum type="alphaUcPeriod"/>
            </a:pPr>
            <a:r>
              <a:rPr lang="en-US" dirty="0"/>
              <a:t>Change from vertical to horizontal polarization</a:t>
            </a:r>
          </a:p>
          <a:p>
            <a:pPr marL="514350" indent="-514350">
              <a:buFont typeface="+mj-lt"/>
              <a:buAutoNum type="alphaUcPeriod"/>
            </a:pPr>
            <a:r>
              <a:rPr lang="en-US" dirty="0"/>
              <a:t>Try to find a path that reflects signals to the repeater</a:t>
            </a:r>
          </a:p>
          <a:p>
            <a:pPr marL="514350" indent="-514350">
              <a:buFont typeface="+mj-lt"/>
              <a:buAutoNum type="alphaUcPeriod"/>
            </a:pPr>
            <a:r>
              <a:rPr lang="en-US" dirty="0"/>
              <a:t>Try the long path</a:t>
            </a:r>
          </a:p>
          <a:p>
            <a:pPr marL="514350" indent="-514350">
              <a:buFont typeface="+mj-lt"/>
              <a:buAutoNum type="alphaUcPeriod"/>
            </a:pPr>
            <a:r>
              <a:rPr lang="en-US" dirty="0"/>
              <a:t>Increase the antenna SWR</a:t>
            </a:r>
          </a:p>
          <a:p>
            <a:endParaRPr lang="en-US" dirty="0"/>
          </a:p>
          <a:p>
            <a:pPr marL="0" indent="0">
              <a:buNone/>
            </a:pPr>
            <a:endParaRPr lang="en-US" dirty="0"/>
          </a:p>
          <a:p>
            <a:endParaRPr lang="en-US" dirty="0"/>
          </a:p>
          <a:p>
            <a:r>
              <a:rPr lang="en-US" dirty="0"/>
              <a:t>http://ncvec.org/</a:t>
            </a:r>
          </a:p>
        </p:txBody>
      </p:sp>
    </p:spTree>
    <p:extLst>
      <p:ext uri="{BB962C8B-B14F-4D97-AF65-F5344CB8AC3E}">
        <p14:creationId xmlns:p14="http://schemas.microsoft.com/office/powerpoint/2010/main" val="6192225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8D501-C50F-4F40-8356-4C9104F91309}"/>
              </a:ext>
            </a:extLst>
          </p:cNvPr>
          <p:cNvSpPr>
            <a:spLocks noGrp="1"/>
          </p:cNvSpPr>
          <p:nvPr>
            <p:ph type="title"/>
          </p:nvPr>
        </p:nvSpPr>
        <p:spPr/>
        <p:txBody>
          <a:bodyPr/>
          <a:lstStyle/>
          <a:p>
            <a:r>
              <a:rPr lang="en-US"/>
              <a:t>T4B – Operating Notes</a:t>
            </a:r>
          </a:p>
        </p:txBody>
      </p:sp>
      <p:sp>
        <p:nvSpPr>
          <p:cNvPr id="3" name="Text Placeholder 2">
            <a:extLst>
              <a:ext uri="{FF2B5EF4-FFF2-40B4-BE49-F238E27FC236}">
                <a16:creationId xmlns:a16="http://schemas.microsoft.com/office/drawing/2014/main" id="{D9C87A71-E4AC-8842-816A-509E13C338B3}"/>
              </a:ext>
            </a:extLst>
          </p:cNvPr>
          <p:cNvSpPr>
            <a:spLocks noGrp="1"/>
          </p:cNvSpPr>
          <p:nvPr>
            <p:ph type="body" idx="1"/>
          </p:nvPr>
        </p:nvSpPr>
        <p:spPr/>
        <p:txBody>
          <a:bodyPr/>
          <a:lstStyle/>
          <a:p>
            <a:r>
              <a:rPr lang="en-US"/>
              <a:t>Controls commonly </a:t>
            </a:r>
            <a:r>
              <a:rPr lang="en-US" dirty="0"/>
              <a:t>found on radios </a:t>
            </a:r>
            <a:r>
              <a:rPr lang="en-US"/>
              <a:t>and what they do.</a:t>
            </a:r>
          </a:p>
        </p:txBody>
      </p:sp>
    </p:spTree>
    <p:extLst>
      <p:ext uri="{BB962C8B-B14F-4D97-AF65-F5344CB8AC3E}">
        <p14:creationId xmlns:p14="http://schemas.microsoft.com/office/powerpoint/2010/main" val="42426998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0108CE-AF75-844C-8980-5D390FAEDFCA}"/>
              </a:ext>
            </a:extLst>
          </p:cNvPr>
          <p:cNvSpPr>
            <a:spLocks noGrp="1"/>
          </p:cNvSpPr>
          <p:nvPr>
            <p:ph type="title"/>
          </p:nvPr>
        </p:nvSpPr>
        <p:spPr/>
        <p:txBody>
          <a:bodyPr/>
          <a:lstStyle/>
          <a:p>
            <a:r>
              <a:rPr lang="en-US" dirty="0"/>
              <a:t>Common Radio Controls</a:t>
            </a:r>
          </a:p>
        </p:txBody>
      </p:sp>
      <p:sp>
        <p:nvSpPr>
          <p:cNvPr id="5" name="Content Placeholder 4">
            <a:extLst>
              <a:ext uri="{FF2B5EF4-FFF2-40B4-BE49-F238E27FC236}">
                <a16:creationId xmlns:a16="http://schemas.microsoft.com/office/drawing/2014/main" id="{602ACA05-81A2-624F-87EA-F245A4A596EE}"/>
              </a:ext>
            </a:extLst>
          </p:cNvPr>
          <p:cNvSpPr>
            <a:spLocks noGrp="1"/>
          </p:cNvSpPr>
          <p:nvPr>
            <p:ph idx="1"/>
          </p:nvPr>
        </p:nvSpPr>
        <p:spPr/>
        <p:txBody>
          <a:bodyPr>
            <a:normAutofit fontScale="70000" lnSpcReduction="20000"/>
          </a:bodyPr>
          <a:lstStyle/>
          <a:p>
            <a:r>
              <a:rPr lang="en-US" dirty="0"/>
              <a:t>Most modern two-way radios have similar controls:</a:t>
            </a:r>
          </a:p>
          <a:p>
            <a:pPr lvl="1"/>
            <a:r>
              <a:rPr lang="en-US" dirty="0"/>
              <a:t>Power Switch (I won’t dwell on this one)</a:t>
            </a:r>
          </a:p>
          <a:p>
            <a:pPr lvl="1"/>
            <a:r>
              <a:rPr lang="en-US" dirty="0"/>
              <a:t>Volume Control (or this one)</a:t>
            </a:r>
          </a:p>
          <a:p>
            <a:pPr lvl="1"/>
            <a:r>
              <a:rPr lang="en-US" dirty="0"/>
              <a:t>Push To Talk switch </a:t>
            </a:r>
          </a:p>
          <a:p>
            <a:pPr lvl="1"/>
            <a:r>
              <a:rPr lang="en-US" dirty="0"/>
              <a:t>Tuning knobs and buttons</a:t>
            </a:r>
          </a:p>
          <a:p>
            <a:pPr lvl="1"/>
            <a:r>
              <a:rPr lang="en-US" dirty="0"/>
              <a:t>Memory channels / controls</a:t>
            </a:r>
          </a:p>
          <a:p>
            <a:pPr lvl="1"/>
            <a:r>
              <a:rPr lang="en-US" dirty="0"/>
              <a:t>Squelch</a:t>
            </a:r>
          </a:p>
          <a:p>
            <a:pPr lvl="1"/>
            <a:r>
              <a:rPr lang="en-US" dirty="0"/>
              <a:t>A mode selector</a:t>
            </a:r>
          </a:p>
          <a:p>
            <a:pPr lvl="1"/>
            <a:r>
              <a:rPr lang="en-US" dirty="0"/>
              <a:t>Automatic Gain Control</a:t>
            </a:r>
          </a:p>
          <a:p>
            <a:pPr lvl="1"/>
            <a:r>
              <a:rPr lang="en-US" dirty="0"/>
              <a:t>Noise Blanker</a:t>
            </a:r>
          </a:p>
          <a:p>
            <a:pPr lvl="1"/>
            <a:r>
              <a:rPr lang="en-US" dirty="0"/>
              <a:t>Receive bandwidth selection controls (filter width)</a:t>
            </a:r>
          </a:p>
          <a:p>
            <a:pPr lvl="1"/>
            <a:r>
              <a:rPr lang="en-US" dirty="0"/>
              <a:t>Receiver Incremental Tuning (RIT)</a:t>
            </a:r>
          </a:p>
        </p:txBody>
      </p:sp>
    </p:spTree>
    <p:extLst>
      <p:ext uri="{BB962C8B-B14F-4D97-AF65-F5344CB8AC3E}">
        <p14:creationId xmlns:p14="http://schemas.microsoft.com/office/powerpoint/2010/main" val="19214477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D8179-8F0B-7742-8767-4717AE332A1E}"/>
              </a:ext>
            </a:extLst>
          </p:cNvPr>
          <p:cNvSpPr>
            <a:spLocks noGrp="1"/>
          </p:cNvSpPr>
          <p:nvPr>
            <p:ph type="title"/>
          </p:nvPr>
        </p:nvSpPr>
        <p:spPr/>
        <p:txBody>
          <a:bodyPr/>
          <a:lstStyle/>
          <a:p>
            <a:r>
              <a:rPr lang="en-US" dirty="0"/>
              <a:t>Push To Talk (PTT)</a:t>
            </a:r>
          </a:p>
        </p:txBody>
      </p:sp>
      <p:sp>
        <p:nvSpPr>
          <p:cNvPr id="3" name="Content Placeholder 2">
            <a:extLst>
              <a:ext uri="{FF2B5EF4-FFF2-40B4-BE49-F238E27FC236}">
                <a16:creationId xmlns:a16="http://schemas.microsoft.com/office/drawing/2014/main" id="{3FD021C8-33C9-0E47-8BCE-78003EDD776A}"/>
              </a:ext>
            </a:extLst>
          </p:cNvPr>
          <p:cNvSpPr>
            <a:spLocks noGrp="1"/>
          </p:cNvSpPr>
          <p:nvPr>
            <p:ph idx="1"/>
          </p:nvPr>
        </p:nvSpPr>
        <p:spPr/>
        <p:txBody>
          <a:bodyPr>
            <a:normAutofit fontScale="85000" lnSpcReduction="20000"/>
          </a:bodyPr>
          <a:lstStyle/>
          <a:p>
            <a:r>
              <a:rPr lang="en-US" dirty="0"/>
              <a:t>Switches off the receiver side of the radio, moves the antenna from the receiver to the transmitter circuity, and activates the transmitter.</a:t>
            </a:r>
          </a:p>
          <a:p>
            <a:r>
              <a:rPr lang="en-US" dirty="0"/>
              <a:t>Many radios have multiple PTT switches (like a handheld radio with accessory speaker microphone).</a:t>
            </a:r>
          </a:p>
          <a:p>
            <a:r>
              <a:rPr lang="en-US" dirty="0"/>
              <a:t>Computers can be tied to the radio PTT via USB cables, RS232 cables + transistors, or in the case of hobby computer like the Raspberry Pi GPIO ports.</a:t>
            </a:r>
          </a:p>
        </p:txBody>
      </p:sp>
    </p:spTree>
    <p:extLst>
      <p:ext uri="{BB962C8B-B14F-4D97-AF65-F5344CB8AC3E}">
        <p14:creationId xmlns:p14="http://schemas.microsoft.com/office/powerpoint/2010/main" val="38400386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4A508-4F6E-0543-9281-CFA051F24D6B}"/>
              </a:ext>
            </a:extLst>
          </p:cNvPr>
          <p:cNvSpPr>
            <a:spLocks noGrp="1"/>
          </p:cNvSpPr>
          <p:nvPr>
            <p:ph type="title"/>
          </p:nvPr>
        </p:nvSpPr>
        <p:spPr/>
        <p:txBody>
          <a:bodyPr/>
          <a:lstStyle/>
          <a:p>
            <a:r>
              <a:rPr lang="en-US" dirty="0"/>
              <a:t>Tuning knobs and buttons</a:t>
            </a:r>
          </a:p>
        </p:txBody>
      </p:sp>
      <p:sp>
        <p:nvSpPr>
          <p:cNvPr id="3" name="Content Placeholder 2">
            <a:extLst>
              <a:ext uri="{FF2B5EF4-FFF2-40B4-BE49-F238E27FC236}">
                <a16:creationId xmlns:a16="http://schemas.microsoft.com/office/drawing/2014/main" id="{DCE2E193-A1DC-3F49-93EC-C3EC43F6F606}"/>
              </a:ext>
            </a:extLst>
          </p:cNvPr>
          <p:cNvSpPr>
            <a:spLocks noGrp="1"/>
          </p:cNvSpPr>
          <p:nvPr>
            <p:ph idx="1"/>
          </p:nvPr>
        </p:nvSpPr>
        <p:spPr>
          <a:xfrm>
            <a:off x="457200" y="1234678"/>
            <a:ext cx="6248400" cy="3394710"/>
          </a:xfrm>
        </p:spPr>
        <p:txBody>
          <a:bodyPr>
            <a:normAutofit fontScale="70000" lnSpcReduction="20000"/>
          </a:bodyPr>
          <a:lstStyle/>
          <a:p>
            <a:pPr>
              <a:spcAft>
                <a:spcPts val="1200"/>
              </a:spcAft>
            </a:pPr>
            <a:r>
              <a:rPr lang="en-US" dirty="0"/>
              <a:t>Selecting the correct operating frequency is called tuning the radio.</a:t>
            </a:r>
          </a:p>
          <a:p>
            <a:pPr>
              <a:spcAft>
                <a:spcPts val="1200"/>
              </a:spcAft>
            </a:pPr>
            <a:r>
              <a:rPr lang="en-US" dirty="0"/>
              <a:t>The receiver / transmit frequency is controlled by a variable frequency oscillator or VFO</a:t>
            </a:r>
          </a:p>
          <a:p>
            <a:pPr>
              <a:spcAft>
                <a:spcPts val="1200"/>
              </a:spcAft>
            </a:pPr>
            <a:r>
              <a:rPr lang="en-US" dirty="0"/>
              <a:t>Most radios have a knob you spin to move up (clockwise) or down (counter clockwise) in frequency. Many also have a keypad on the front that you can use to quickly enter the desired frequency.</a:t>
            </a:r>
          </a:p>
        </p:txBody>
      </p:sp>
      <p:pic>
        <p:nvPicPr>
          <p:cNvPr id="5" name="Picture 4" descr="Graphical user interface&#10;&#10;Description automatically generated">
            <a:extLst>
              <a:ext uri="{FF2B5EF4-FFF2-40B4-BE49-F238E27FC236}">
                <a16:creationId xmlns:a16="http://schemas.microsoft.com/office/drawing/2014/main" id="{63389186-C5E8-454B-A5F3-18C9839905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86599" y="1504950"/>
            <a:ext cx="1678803" cy="3124438"/>
          </a:xfrm>
          <a:prstGeom prst="rect">
            <a:avLst/>
          </a:prstGeom>
        </p:spPr>
      </p:pic>
      <p:sp>
        <p:nvSpPr>
          <p:cNvPr id="6" name="TextBox 5">
            <a:extLst>
              <a:ext uri="{FF2B5EF4-FFF2-40B4-BE49-F238E27FC236}">
                <a16:creationId xmlns:a16="http://schemas.microsoft.com/office/drawing/2014/main" id="{5A651A09-3A3D-294D-8586-DC028041399C}"/>
              </a:ext>
            </a:extLst>
          </p:cNvPr>
          <p:cNvSpPr txBox="1"/>
          <p:nvPr/>
        </p:nvSpPr>
        <p:spPr>
          <a:xfrm>
            <a:off x="7239000" y="1123950"/>
            <a:ext cx="1295400" cy="276999"/>
          </a:xfrm>
          <a:prstGeom prst="rect">
            <a:avLst/>
          </a:prstGeom>
          <a:noFill/>
        </p:spPr>
        <p:txBody>
          <a:bodyPr wrap="square" rtlCol="0">
            <a:spAutoFit/>
          </a:bodyPr>
          <a:lstStyle/>
          <a:p>
            <a:r>
              <a:rPr lang="en-US" sz="1200" dirty="0"/>
              <a:t>Tuning Knob</a:t>
            </a:r>
          </a:p>
        </p:txBody>
      </p:sp>
      <p:cxnSp>
        <p:nvCxnSpPr>
          <p:cNvPr id="8" name="Straight Arrow Connector 7">
            <a:extLst>
              <a:ext uri="{FF2B5EF4-FFF2-40B4-BE49-F238E27FC236}">
                <a16:creationId xmlns:a16="http://schemas.microsoft.com/office/drawing/2014/main" id="{3C3D9FDB-DF3D-8843-A010-55AD7BFC87F4}"/>
              </a:ext>
            </a:extLst>
          </p:cNvPr>
          <p:cNvCxnSpPr/>
          <p:nvPr/>
        </p:nvCxnSpPr>
        <p:spPr>
          <a:xfrm>
            <a:off x="8001000" y="1400949"/>
            <a:ext cx="0" cy="6374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AA3285D0-49AE-3145-A596-A220B2F8333A}"/>
              </a:ext>
            </a:extLst>
          </p:cNvPr>
          <p:cNvSpPr txBox="1"/>
          <p:nvPr/>
        </p:nvSpPr>
        <p:spPr>
          <a:xfrm>
            <a:off x="7086599" y="4705350"/>
            <a:ext cx="1524001" cy="369332"/>
          </a:xfrm>
          <a:prstGeom prst="rect">
            <a:avLst/>
          </a:prstGeom>
          <a:noFill/>
        </p:spPr>
        <p:txBody>
          <a:bodyPr wrap="square" rtlCol="0">
            <a:spAutoFit/>
          </a:bodyPr>
          <a:lstStyle/>
          <a:p>
            <a:r>
              <a:rPr lang="en-US" dirty="0"/>
              <a:t>Keypad</a:t>
            </a:r>
          </a:p>
        </p:txBody>
      </p:sp>
      <p:cxnSp>
        <p:nvCxnSpPr>
          <p:cNvPr id="11" name="Straight Arrow Connector 10">
            <a:extLst>
              <a:ext uri="{FF2B5EF4-FFF2-40B4-BE49-F238E27FC236}">
                <a16:creationId xmlns:a16="http://schemas.microsoft.com/office/drawing/2014/main" id="{A62B3114-2066-2748-B602-95569D3F3083}"/>
              </a:ext>
            </a:extLst>
          </p:cNvPr>
          <p:cNvCxnSpPr/>
          <p:nvPr/>
        </p:nvCxnSpPr>
        <p:spPr>
          <a:xfrm flipV="1">
            <a:off x="7543800" y="4476750"/>
            <a:ext cx="152400" cy="3048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9086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12519-D534-404B-AC04-69A3A2319D07}"/>
              </a:ext>
            </a:extLst>
          </p:cNvPr>
          <p:cNvSpPr>
            <a:spLocks noGrp="1"/>
          </p:cNvSpPr>
          <p:nvPr>
            <p:ph type="title"/>
          </p:nvPr>
        </p:nvSpPr>
        <p:spPr/>
        <p:txBody>
          <a:bodyPr>
            <a:normAutofit fontScale="90000"/>
          </a:bodyPr>
          <a:lstStyle/>
          <a:p>
            <a:r>
              <a:rPr lang="en-US" dirty="0"/>
              <a:t>Memory Channels and Controls</a:t>
            </a:r>
          </a:p>
        </p:txBody>
      </p:sp>
      <p:sp>
        <p:nvSpPr>
          <p:cNvPr id="3" name="Content Placeholder 2">
            <a:extLst>
              <a:ext uri="{FF2B5EF4-FFF2-40B4-BE49-F238E27FC236}">
                <a16:creationId xmlns:a16="http://schemas.microsoft.com/office/drawing/2014/main" id="{E587A07B-AE34-F042-98B3-0AD9F67BCE98}"/>
              </a:ext>
            </a:extLst>
          </p:cNvPr>
          <p:cNvSpPr>
            <a:spLocks noGrp="1"/>
          </p:cNvSpPr>
          <p:nvPr>
            <p:ph idx="1"/>
          </p:nvPr>
        </p:nvSpPr>
        <p:spPr/>
        <p:txBody>
          <a:bodyPr>
            <a:normAutofit fontScale="70000" lnSpcReduction="20000"/>
          </a:bodyPr>
          <a:lstStyle/>
          <a:p>
            <a:r>
              <a:rPr lang="en-US" dirty="0"/>
              <a:t>With so many frequencies and ways of using Amateur radio it’s difficult to remember all of the settings you might need to use a particular repeater, or interact with a simplex based group.</a:t>
            </a:r>
          </a:p>
          <a:p>
            <a:r>
              <a:rPr lang="en-US" dirty="0"/>
              <a:t>Memory channels allow you to store all of the settings necessary to use a repeater or other interaction in a memory “channel” that can be selected easily.</a:t>
            </a:r>
          </a:p>
          <a:p>
            <a:r>
              <a:rPr lang="en-US" dirty="0"/>
              <a:t>Most radios now come with at least a hundred and twenty-eight channels. Many have over a thousand possible channels.</a:t>
            </a:r>
          </a:p>
        </p:txBody>
      </p:sp>
    </p:spTree>
    <p:extLst>
      <p:ext uri="{BB962C8B-B14F-4D97-AF65-F5344CB8AC3E}">
        <p14:creationId xmlns:p14="http://schemas.microsoft.com/office/powerpoint/2010/main" val="25199230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45A8A-34EF-0D43-9A69-DF356EC1DCCB}"/>
              </a:ext>
            </a:extLst>
          </p:cNvPr>
          <p:cNvSpPr>
            <a:spLocks noGrp="1"/>
          </p:cNvSpPr>
          <p:nvPr>
            <p:ph type="title"/>
          </p:nvPr>
        </p:nvSpPr>
        <p:spPr/>
        <p:txBody>
          <a:bodyPr/>
          <a:lstStyle/>
          <a:p>
            <a:r>
              <a:rPr lang="en-US" dirty="0"/>
              <a:t>Scanning Memory Channels</a:t>
            </a:r>
          </a:p>
        </p:txBody>
      </p:sp>
      <p:sp>
        <p:nvSpPr>
          <p:cNvPr id="3" name="Content Placeholder 2">
            <a:extLst>
              <a:ext uri="{FF2B5EF4-FFF2-40B4-BE49-F238E27FC236}">
                <a16:creationId xmlns:a16="http://schemas.microsoft.com/office/drawing/2014/main" id="{38E81368-9ABC-DE49-BE3D-946C20504A7B}"/>
              </a:ext>
            </a:extLst>
          </p:cNvPr>
          <p:cNvSpPr>
            <a:spLocks noGrp="1"/>
          </p:cNvSpPr>
          <p:nvPr>
            <p:ph idx="1"/>
          </p:nvPr>
        </p:nvSpPr>
        <p:spPr/>
        <p:txBody>
          <a:bodyPr/>
          <a:lstStyle/>
          <a:p>
            <a:r>
              <a:rPr lang="en-US" dirty="0"/>
              <a:t>Most Radios can continuously run through their channels until they find a signal.</a:t>
            </a:r>
          </a:p>
          <a:p>
            <a:r>
              <a:rPr lang="en-US" dirty="0"/>
              <a:t>This is called scanning.</a:t>
            </a:r>
          </a:p>
          <a:p>
            <a:r>
              <a:rPr lang="en-US" dirty="0"/>
              <a:t>How you get into the scanning mode depends on the radio…</a:t>
            </a:r>
          </a:p>
        </p:txBody>
      </p:sp>
    </p:spTree>
    <p:extLst>
      <p:ext uri="{BB962C8B-B14F-4D97-AF65-F5344CB8AC3E}">
        <p14:creationId xmlns:p14="http://schemas.microsoft.com/office/powerpoint/2010/main" val="16336345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06A3F-6868-6C47-ADDA-A9E52A7288D8}"/>
              </a:ext>
            </a:extLst>
          </p:cNvPr>
          <p:cNvSpPr>
            <a:spLocks noGrp="1"/>
          </p:cNvSpPr>
          <p:nvPr>
            <p:ph type="title"/>
          </p:nvPr>
        </p:nvSpPr>
        <p:spPr/>
        <p:txBody>
          <a:bodyPr/>
          <a:lstStyle/>
          <a:p>
            <a:r>
              <a:rPr lang="en-US" dirty="0"/>
              <a:t>Squelch</a:t>
            </a:r>
          </a:p>
        </p:txBody>
      </p:sp>
      <p:sp>
        <p:nvSpPr>
          <p:cNvPr id="3" name="Content Placeholder 2">
            <a:extLst>
              <a:ext uri="{FF2B5EF4-FFF2-40B4-BE49-F238E27FC236}">
                <a16:creationId xmlns:a16="http://schemas.microsoft.com/office/drawing/2014/main" id="{04F363E7-94CE-1F47-8E3F-83BFB80918EC}"/>
              </a:ext>
            </a:extLst>
          </p:cNvPr>
          <p:cNvSpPr>
            <a:spLocks noGrp="1"/>
          </p:cNvSpPr>
          <p:nvPr>
            <p:ph idx="1"/>
          </p:nvPr>
        </p:nvSpPr>
        <p:spPr/>
        <p:txBody>
          <a:bodyPr>
            <a:normAutofit fontScale="85000" lnSpcReduction="20000"/>
          </a:bodyPr>
          <a:lstStyle/>
          <a:p>
            <a:r>
              <a:rPr lang="en-US" dirty="0"/>
              <a:t>There are low levels of radio all around us. Some of it is naturally occurring, much is man made.</a:t>
            </a:r>
          </a:p>
          <a:p>
            <a:r>
              <a:rPr lang="en-US" dirty="0"/>
              <a:t>A squelch control allows you to make the radio ignore the noise. You adjust it until the static sound stops, then often just a little bit more to keep random noise from breaking through.</a:t>
            </a:r>
          </a:p>
          <a:p>
            <a:r>
              <a:rPr lang="en-US" dirty="0"/>
              <a:t>Now your radio will remain silent until there is something to listen to.</a:t>
            </a:r>
          </a:p>
          <a:p>
            <a:r>
              <a:rPr lang="en-US" dirty="0"/>
              <a:t>Squelch is not used for the Single Side Band, morse code, or other weak signal modes.</a:t>
            </a:r>
          </a:p>
        </p:txBody>
      </p:sp>
    </p:spTree>
    <p:extLst>
      <p:ext uri="{BB962C8B-B14F-4D97-AF65-F5344CB8AC3E}">
        <p14:creationId xmlns:p14="http://schemas.microsoft.com/office/powerpoint/2010/main" val="7126775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9A115-CF5C-BD46-B6E0-5170524D968D}"/>
              </a:ext>
            </a:extLst>
          </p:cNvPr>
          <p:cNvSpPr>
            <a:spLocks noGrp="1"/>
          </p:cNvSpPr>
          <p:nvPr>
            <p:ph type="title"/>
          </p:nvPr>
        </p:nvSpPr>
        <p:spPr/>
        <p:txBody>
          <a:bodyPr/>
          <a:lstStyle/>
          <a:p>
            <a:r>
              <a:rPr lang="en-US" dirty="0"/>
              <a:t>Mode selector</a:t>
            </a:r>
          </a:p>
        </p:txBody>
      </p:sp>
      <p:sp>
        <p:nvSpPr>
          <p:cNvPr id="3" name="Content Placeholder 2">
            <a:extLst>
              <a:ext uri="{FF2B5EF4-FFF2-40B4-BE49-F238E27FC236}">
                <a16:creationId xmlns:a16="http://schemas.microsoft.com/office/drawing/2014/main" id="{B3BEB1D0-D402-AB41-8945-39B8DBE3C188}"/>
              </a:ext>
            </a:extLst>
          </p:cNvPr>
          <p:cNvSpPr>
            <a:spLocks noGrp="1"/>
          </p:cNvSpPr>
          <p:nvPr>
            <p:ph idx="1"/>
          </p:nvPr>
        </p:nvSpPr>
        <p:spPr/>
        <p:txBody>
          <a:bodyPr>
            <a:normAutofit fontScale="92500" lnSpcReduction="10000"/>
          </a:bodyPr>
          <a:lstStyle/>
          <a:p>
            <a:r>
              <a:rPr lang="en-US" dirty="0"/>
              <a:t>Multimode radios will have a mode selector button or switches.</a:t>
            </a:r>
          </a:p>
          <a:p>
            <a:r>
              <a:rPr lang="en-US" dirty="0"/>
              <a:t>This lets you switch between the modes typically:</a:t>
            </a:r>
          </a:p>
          <a:p>
            <a:pPr lvl="1"/>
            <a:r>
              <a:rPr lang="en-US" dirty="0"/>
              <a:t>FM (Frequency Modulation)</a:t>
            </a:r>
          </a:p>
          <a:p>
            <a:pPr lvl="1"/>
            <a:r>
              <a:rPr lang="en-US" dirty="0"/>
              <a:t>AM (Amplitude Modulation)</a:t>
            </a:r>
          </a:p>
          <a:p>
            <a:pPr lvl="1"/>
            <a:r>
              <a:rPr lang="en-US" dirty="0"/>
              <a:t>SSB (Single Side Band)</a:t>
            </a:r>
          </a:p>
          <a:p>
            <a:pPr lvl="1"/>
            <a:r>
              <a:rPr lang="en-US" dirty="0"/>
              <a:t>CW (Continuous Wave or Morse Code)</a:t>
            </a:r>
          </a:p>
        </p:txBody>
      </p:sp>
    </p:spTree>
    <p:extLst>
      <p:ext uri="{BB962C8B-B14F-4D97-AF65-F5344CB8AC3E}">
        <p14:creationId xmlns:p14="http://schemas.microsoft.com/office/powerpoint/2010/main" val="34199955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8CE16-BA30-CE45-A4DA-738189534898}"/>
              </a:ext>
            </a:extLst>
          </p:cNvPr>
          <p:cNvSpPr>
            <a:spLocks noGrp="1"/>
          </p:cNvSpPr>
          <p:nvPr>
            <p:ph type="title"/>
          </p:nvPr>
        </p:nvSpPr>
        <p:spPr/>
        <p:txBody>
          <a:bodyPr/>
          <a:lstStyle/>
          <a:p>
            <a:r>
              <a:rPr lang="en-US" dirty="0"/>
              <a:t>Automatic Gain Control</a:t>
            </a:r>
          </a:p>
        </p:txBody>
      </p:sp>
      <p:sp>
        <p:nvSpPr>
          <p:cNvPr id="3" name="Content Placeholder 2">
            <a:extLst>
              <a:ext uri="{FF2B5EF4-FFF2-40B4-BE49-F238E27FC236}">
                <a16:creationId xmlns:a16="http://schemas.microsoft.com/office/drawing/2014/main" id="{8D2C2776-C731-9D4B-A5C7-EABE9CF9C74C}"/>
              </a:ext>
            </a:extLst>
          </p:cNvPr>
          <p:cNvSpPr>
            <a:spLocks noGrp="1"/>
          </p:cNvSpPr>
          <p:nvPr>
            <p:ph idx="1"/>
          </p:nvPr>
        </p:nvSpPr>
        <p:spPr/>
        <p:txBody>
          <a:bodyPr>
            <a:normAutofit fontScale="77500" lnSpcReduction="20000"/>
          </a:bodyPr>
          <a:lstStyle/>
          <a:p>
            <a:r>
              <a:rPr lang="en-US" dirty="0"/>
              <a:t>With AM modes (AM, SSB, &amp; CW) the stronger the radio signal is the louder it will come out of the speaker.</a:t>
            </a:r>
          </a:p>
          <a:p>
            <a:r>
              <a:rPr lang="en-US" dirty="0"/>
              <a:t>This means if you are listening to a weak signal and a stronger signal comes on the air it can be too loud.</a:t>
            </a:r>
          </a:p>
          <a:p>
            <a:r>
              <a:rPr lang="en-US" dirty="0"/>
              <a:t>The AGC will automatically reduce the </a:t>
            </a:r>
            <a:r>
              <a:rPr lang="en-US" dirty="0" err="1"/>
              <a:t>sensitivy</a:t>
            </a:r>
            <a:r>
              <a:rPr lang="en-US" dirty="0"/>
              <a:t> of the radio if a loud signal appears and then slowly increase the sensitivity when that signal goes away. </a:t>
            </a:r>
          </a:p>
          <a:p>
            <a:r>
              <a:rPr lang="en-US" dirty="0"/>
              <a:t>This keeps the audio levels close to constant and much more pleasant to to listen to.</a:t>
            </a:r>
          </a:p>
        </p:txBody>
      </p:sp>
    </p:spTree>
    <p:extLst>
      <p:ext uri="{BB962C8B-B14F-4D97-AF65-F5344CB8AC3E}">
        <p14:creationId xmlns:p14="http://schemas.microsoft.com/office/powerpoint/2010/main" val="5033671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87360-242D-6642-B5B4-F2DCDA9C23E4}"/>
              </a:ext>
            </a:extLst>
          </p:cNvPr>
          <p:cNvSpPr>
            <a:spLocks noGrp="1"/>
          </p:cNvSpPr>
          <p:nvPr>
            <p:ph type="title"/>
          </p:nvPr>
        </p:nvSpPr>
        <p:spPr/>
        <p:txBody>
          <a:bodyPr/>
          <a:lstStyle/>
          <a:p>
            <a:r>
              <a:rPr lang="en-US" dirty="0"/>
              <a:t>Noise Blanker</a:t>
            </a:r>
          </a:p>
        </p:txBody>
      </p:sp>
      <p:sp>
        <p:nvSpPr>
          <p:cNvPr id="3" name="Content Placeholder 2">
            <a:extLst>
              <a:ext uri="{FF2B5EF4-FFF2-40B4-BE49-F238E27FC236}">
                <a16:creationId xmlns:a16="http://schemas.microsoft.com/office/drawing/2014/main" id="{0B37EFE2-1F78-124B-8145-5F0160E5B45D}"/>
              </a:ext>
            </a:extLst>
          </p:cNvPr>
          <p:cNvSpPr>
            <a:spLocks noGrp="1"/>
          </p:cNvSpPr>
          <p:nvPr>
            <p:ph idx="1"/>
          </p:nvPr>
        </p:nvSpPr>
        <p:spPr/>
        <p:txBody>
          <a:bodyPr>
            <a:normAutofit fontScale="70000" lnSpcReduction="20000"/>
          </a:bodyPr>
          <a:lstStyle/>
          <a:p>
            <a:pPr>
              <a:spcAft>
                <a:spcPts val="600"/>
              </a:spcAft>
            </a:pPr>
            <a:r>
              <a:rPr lang="en-US" dirty="0"/>
              <a:t>For AM modes the noise blanker reduces interference from rapid pulse or spark noise (like is made by a car’s spark plugs).</a:t>
            </a:r>
          </a:p>
          <a:p>
            <a:pPr>
              <a:spcAft>
                <a:spcPts val="600"/>
              </a:spcAft>
            </a:pPr>
            <a:r>
              <a:rPr lang="en-US" dirty="0"/>
              <a:t>It detects a broad band pulse and momentarily reduces the sensitivity of the radio for the duration of the pulse, then restores the original sensitivity.</a:t>
            </a:r>
          </a:p>
          <a:p>
            <a:pPr>
              <a:spcAft>
                <a:spcPts val="600"/>
              </a:spcAft>
            </a:pPr>
            <a:r>
              <a:rPr lang="en-US" dirty="0"/>
              <a:t>This is very effective on car ignition noise and lightning.</a:t>
            </a:r>
          </a:p>
          <a:p>
            <a:pPr>
              <a:spcAft>
                <a:spcPts val="600"/>
              </a:spcAft>
            </a:pPr>
            <a:r>
              <a:rPr lang="en-US" dirty="0"/>
              <a:t>It differs from the AGC because it operates faster, and is looking for pulses with energy across a wide range of frequencies rather than the narrow portion that is being turned into sound by your receiver.</a:t>
            </a:r>
          </a:p>
        </p:txBody>
      </p:sp>
    </p:spTree>
    <p:extLst>
      <p:ext uri="{BB962C8B-B14F-4D97-AF65-F5344CB8AC3E}">
        <p14:creationId xmlns:p14="http://schemas.microsoft.com/office/powerpoint/2010/main" val="1274292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T3 Radio Wave Theory</a:t>
            </a:r>
          </a:p>
        </p:txBody>
      </p:sp>
      <p:sp>
        <p:nvSpPr>
          <p:cNvPr id="7" name="Text Placeholder 6"/>
          <p:cNvSpPr>
            <a:spLocks noGrp="1"/>
          </p:cNvSpPr>
          <p:nvPr>
            <p:ph type="body" idx="1"/>
          </p:nvPr>
        </p:nvSpPr>
        <p:spPr/>
        <p:txBody>
          <a:bodyPr/>
          <a:lstStyle/>
          <a:p>
            <a:r>
              <a:rPr lang="en-US" dirty="0"/>
              <a:t>How radio waves work / propagate to communicate.</a:t>
            </a:r>
          </a:p>
        </p:txBody>
      </p:sp>
    </p:spTree>
    <p:extLst>
      <p:ext uri="{BB962C8B-B14F-4D97-AF65-F5344CB8AC3E}">
        <p14:creationId xmlns:p14="http://schemas.microsoft.com/office/powerpoint/2010/main" val="35429772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B8CE9-E11B-8849-94E2-09F89B596953}"/>
              </a:ext>
            </a:extLst>
          </p:cNvPr>
          <p:cNvSpPr>
            <a:spLocks noGrp="1"/>
          </p:cNvSpPr>
          <p:nvPr>
            <p:ph type="title"/>
          </p:nvPr>
        </p:nvSpPr>
        <p:spPr/>
        <p:txBody>
          <a:bodyPr>
            <a:noAutofit/>
          </a:bodyPr>
          <a:lstStyle/>
          <a:p>
            <a:r>
              <a:rPr lang="en-US" sz="4000" dirty="0"/>
              <a:t>Bandwidth Controls (Filter Width)</a:t>
            </a:r>
          </a:p>
        </p:txBody>
      </p:sp>
      <p:sp>
        <p:nvSpPr>
          <p:cNvPr id="3" name="Content Placeholder 2">
            <a:extLst>
              <a:ext uri="{FF2B5EF4-FFF2-40B4-BE49-F238E27FC236}">
                <a16:creationId xmlns:a16="http://schemas.microsoft.com/office/drawing/2014/main" id="{04370A24-D8AD-B845-8CAD-AAC59A6A900B}"/>
              </a:ext>
            </a:extLst>
          </p:cNvPr>
          <p:cNvSpPr>
            <a:spLocks noGrp="1"/>
          </p:cNvSpPr>
          <p:nvPr>
            <p:ph idx="1"/>
          </p:nvPr>
        </p:nvSpPr>
        <p:spPr/>
        <p:txBody>
          <a:bodyPr>
            <a:normAutofit fontScale="70000" lnSpcReduction="20000"/>
          </a:bodyPr>
          <a:lstStyle/>
          <a:p>
            <a:r>
              <a:rPr lang="en-US" dirty="0"/>
              <a:t>Different modes have different signal widths or bandwidths:</a:t>
            </a:r>
          </a:p>
          <a:p>
            <a:pPr lvl="1"/>
            <a:r>
              <a:rPr lang="en-US" dirty="0"/>
              <a:t>FM Narrow 12,500 Hz (FRS and business radios)</a:t>
            </a:r>
          </a:p>
          <a:p>
            <a:pPr lvl="1"/>
            <a:r>
              <a:rPr lang="en-US" dirty="0"/>
              <a:t>FM 20,000 Hz (most common on amateur radio)</a:t>
            </a:r>
          </a:p>
          <a:p>
            <a:pPr lvl="1"/>
            <a:r>
              <a:rPr lang="en-US" dirty="0"/>
              <a:t>AM 15,000 Hz</a:t>
            </a:r>
          </a:p>
          <a:p>
            <a:pPr lvl="1"/>
            <a:r>
              <a:rPr lang="en-US" dirty="0"/>
              <a:t>SSB 2400 Hz (on the test)</a:t>
            </a:r>
          </a:p>
          <a:p>
            <a:pPr lvl="1"/>
            <a:r>
              <a:rPr lang="en-US" dirty="0"/>
              <a:t>CW 100 – 500 Hz (on the test)</a:t>
            </a:r>
          </a:p>
          <a:p>
            <a:r>
              <a:rPr lang="en-US" dirty="0"/>
              <a:t>By filtering frequencies outside the signal width the noise and interference to the desired signal is reduced.</a:t>
            </a:r>
          </a:p>
          <a:p>
            <a:r>
              <a:rPr lang="en-US" dirty="0"/>
              <a:t>When looking for signals in CW or SSB I will often widen my filters to around 4kHz so I can hear more of the band at once. Once I have tuned in what I want to hear I will select the appropriate narrower filter.</a:t>
            </a:r>
          </a:p>
        </p:txBody>
      </p:sp>
    </p:spTree>
    <p:extLst>
      <p:ext uri="{BB962C8B-B14F-4D97-AF65-F5344CB8AC3E}">
        <p14:creationId xmlns:p14="http://schemas.microsoft.com/office/powerpoint/2010/main" val="36604525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93A8C-A1DE-F447-832A-2A2EBC8DE453}"/>
              </a:ext>
            </a:extLst>
          </p:cNvPr>
          <p:cNvSpPr>
            <a:spLocks noGrp="1"/>
          </p:cNvSpPr>
          <p:nvPr>
            <p:ph type="title"/>
          </p:nvPr>
        </p:nvSpPr>
        <p:spPr/>
        <p:txBody>
          <a:bodyPr>
            <a:noAutofit/>
          </a:bodyPr>
          <a:lstStyle/>
          <a:p>
            <a:r>
              <a:rPr lang="en-US" sz="4000" dirty="0"/>
              <a:t>Receiver Incremental Tuning (RIT)</a:t>
            </a:r>
          </a:p>
        </p:txBody>
      </p:sp>
      <p:sp>
        <p:nvSpPr>
          <p:cNvPr id="3" name="Content Placeholder 2">
            <a:extLst>
              <a:ext uri="{FF2B5EF4-FFF2-40B4-BE49-F238E27FC236}">
                <a16:creationId xmlns:a16="http://schemas.microsoft.com/office/drawing/2014/main" id="{8970321E-1DB6-1743-834F-A907AE5E07AF}"/>
              </a:ext>
            </a:extLst>
          </p:cNvPr>
          <p:cNvSpPr>
            <a:spLocks noGrp="1"/>
          </p:cNvSpPr>
          <p:nvPr>
            <p:ph idx="1"/>
          </p:nvPr>
        </p:nvSpPr>
        <p:spPr/>
        <p:txBody>
          <a:bodyPr>
            <a:normAutofit fontScale="70000" lnSpcReduction="20000"/>
          </a:bodyPr>
          <a:lstStyle/>
          <a:p>
            <a:pPr>
              <a:spcAft>
                <a:spcPts val="1200"/>
              </a:spcAft>
            </a:pPr>
            <a:r>
              <a:rPr lang="en-US" dirty="0"/>
              <a:t>Single Side Band has no carrier, so it’s hard to tell what the correct frequency is and being off frequency is more impactful (a receiver will lock onto the carrier of a FM or AM signal and compensate slightly for being off frequency).</a:t>
            </a:r>
          </a:p>
          <a:p>
            <a:pPr>
              <a:spcAft>
                <a:spcPts val="1200"/>
              </a:spcAft>
            </a:pPr>
            <a:r>
              <a:rPr lang="en-US" dirty="0"/>
              <a:t>Therefore, there is a fine tune control called a RIT or Clarifier that allows you to adjust what you are hearing up or down slightly while leaving your TX frequency fixed.</a:t>
            </a:r>
          </a:p>
          <a:p>
            <a:pPr>
              <a:spcAft>
                <a:spcPts val="1200"/>
              </a:spcAft>
            </a:pPr>
            <a:r>
              <a:rPr lang="en-US" dirty="0"/>
              <a:t>If you just adjust your VFO the other station will have to adjust there frequency as well and you will chase each other up and down the band. RIT allows you to fine tune what you hear, and they are responsible for adjusting what they hear.</a:t>
            </a:r>
          </a:p>
        </p:txBody>
      </p:sp>
    </p:spTree>
    <p:extLst>
      <p:ext uri="{BB962C8B-B14F-4D97-AF65-F5344CB8AC3E}">
        <p14:creationId xmlns:p14="http://schemas.microsoft.com/office/powerpoint/2010/main" val="3003884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T3A - Propagation</a:t>
            </a:r>
          </a:p>
        </p:txBody>
      </p:sp>
      <p:sp>
        <p:nvSpPr>
          <p:cNvPr id="3" name="Text Placeholder 2"/>
          <p:cNvSpPr>
            <a:spLocks noGrp="1"/>
          </p:cNvSpPr>
          <p:nvPr>
            <p:ph type="body" idx="1"/>
          </p:nvPr>
        </p:nvSpPr>
        <p:spPr/>
        <p:txBody>
          <a:bodyPr/>
          <a:lstStyle/>
          <a:p>
            <a:r>
              <a:rPr lang="en-US" dirty="0"/>
              <a:t>How radio waves propagate</a:t>
            </a:r>
          </a:p>
        </p:txBody>
      </p:sp>
    </p:spTree>
    <p:extLst>
      <p:ext uri="{BB962C8B-B14F-4D97-AF65-F5344CB8AC3E}">
        <p14:creationId xmlns:p14="http://schemas.microsoft.com/office/powerpoint/2010/main" val="3438746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sz="4000" dirty="0"/>
              <a:t>Radio waves = Electromagnetic waves</a:t>
            </a:r>
          </a:p>
        </p:txBody>
      </p:sp>
      <p:pic>
        <p:nvPicPr>
          <p:cNvPr id="6" name="Content Placeholder 5" descr="This is a graphic of a vertically polarized Electro Magnetic wave. When the elecrical potential goes up or down the magnetic wave goes left and right in sync.&#10;&#10;Part of me thinks this one is inverted...&#10;&#10;Copyright 27 June 2016 by And1mu&#10;&#10;Licensed via the creative commons Attribution-Share Alike 4.0 International license." title="Electromagnetic wave animatio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14800" y="1123950"/>
            <a:ext cx="4479131" cy="3729038"/>
          </a:xfrm>
        </p:spPr>
      </p:pic>
      <p:sp>
        <p:nvSpPr>
          <p:cNvPr id="7" name="TextBox 6"/>
          <p:cNvSpPr txBox="1"/>
          <p:nvPr/>
        </p:nvSpPr>
        <p:spPr>
          <a:xfrm>
            <a:off x="609600" y="1200150"/>
            <a:ext cx="3429000" cy="3677930"/>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a:t>Electromagnetic wave, vertically polarized.</a:t>
            </a:r>
          </a:p>
          <a:p>
            <a:pPr marL="285750" indent="-285750">
              <a:spcAft>
                <a:spcPts val="600"/>
              </a:spcAft>
              <a:buFont typeface="Arial" panose="020B0604020202020204" pitchFamily="34" charset="0"/>
              <a:buChar char="•"/>
            </a:pPr>
            <a:r>
              <a:rPr lang="en-US" dirty="0"/>
              <a:t>Corresponding magnetic wave is horizontally polarized.</a:t>
            </a:r>
          </a:p>
          <a:p>
            <a:pPr marL="285750" indent="-285750">
              <a:spcAft>
                <a:spcPts val="1800"/>
              </a:spcAft>
              <a:buFont typeface="Arial" panose="020B0604020202020204" pitchFamily="34" charset="0"/>
              <a:buChar char="•"/>
            </a:pPr>
            <a:r>
              <a:rPr lang="en-US" dirty="0"/>
              <a:t>All radio waves are EM waves.</a:t>
            </a:r>
          </a:p>
          <a:p>
            <a:pPr>
              <a:spcAft>
                <a:spcPts val="1200"/>
              </a:spcAft>
            </a:pPr>
            <a:r>
              <a:rPr lang="en-US" sz="1400" dirty="0"/>
              <a:t>Note: I believe the diagram is inverted, magnetic wave should go to the right when electrical wave goes up….</a:t>
            </a:r>
          </a:p>
          <a:p>
            <a:r>
              <a:rPr lang="en-US" sz="1000" dirty="0"/>
              <a:t>Image courtesy of And1mu use licensed by Creative Commons Attribution-Share Alike 4.0 International License</a:t>
            </a:r>
          </a:p>
        </p:txBody>
      </p:sp>
    </p:spTree>
    <p:extLst>
      <p:ext uri="{BB962C8B-B14F-4D97-AF65-F5344CB8AC3E}">
        <p14:creationId xmlns:p14="http://schemas.microsoft.com/office/powerpoint/2010/main" val="35973726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Radio Waves Bounce….</a:t>
            </a:r>
          </a:p>
        </p:txBody>
      </p:sp>
      <p:sp>
        <p:nvSpPr>
          <p:cNvPr id="3" name="Content Placeholder 2"/>
          <p:cNvSpPr>
            <a:spLocks noGrp="1"/>
          </p:cNvSpPr>
          <p:nvPr>
            <p:ph idx="1"/>
          </p:nvPr>
        </p:nvSpPr>
        <p:spPr/>
        <p:txBody>
          <a:bodyPr>
            <a:noAutofit/>
          </a:bodyPr>
          <a:lstStyle/>
          <a:p>
            <a:pPr>
              <a:spcAft>
                <a:spcPts val="1200"/>
              </a:spcAft>
            </a:pPr>
            <a:r>
              <a:rPr lang="en-US" sz="1400" dirty="0"/>
              <a:t>Off surfaces.</a:t>
            </a:r>
          </a:p>
          <a:p>
            <a:pPr>
              <a:spcAft>
                <a:spcPts val="1200"/>
              </a:spcAft>
            </a:pPr>
            <a:r>
              <a:rPr lang="en-US" sz="1400" dirty="0"/>
              <a:t>Off the ionosphere</a:t>
            </a:r>
          </a:p>
          <a:p>
            <a:pPr>
              <a:spcAft>
                <a:spcPts val="1200"/>
              </a:spcAft>
            </a:pPr>
            <a:r>
              <a:rPr lang="en-US" sz="1400" dirty="0"/>
              <a:t>Off of magnetic fields.</a:t>
            </a:r>
          </a:p>
          <a:p>
            <a:pPr>
              <a:spcAft>
                <a:spcPts val="1200"/>
              </a:spcAft>
            </a:pPr>
            <a:r>
              <a:rPr lang="en-US" sz="1400" dirty="0"/>
              <a:t>Even off of different temperature layers of the atmosphere.</a:t>
            </a:r>
          </a:p>
          <a:p>
            <a:pPr>
              <a:spcAft>
                <a:spcPts val="1200"/>
              </a:spcAft>
            </a:pPr>
            <a:r>
              <a:rPr lang="en-US" sz="1400" dirty="0"/>
              <a:t>Strength of reflection varies depending on the wavelength of the signal and density of material.</a:t>
            </a:r>
          </a:p>
          <a:p>
            <a:pPr>
              <a:spcAft>
                <a:spcPts val="1200"/>
              </a:spcAft>
            </a:pPr>
            <a:r>
              <a:rPr lang="en-US" sz="1400" dirty="0"/>
              <a:t>The shorter the wavelength the more likely it is to be reflected by a object in its path. </a:t>
            </a:r>
          </a:p>
          <a:p>
            <a:pPr>
              <a:spcAft>
                <a:spcPts val="1200"/>
              </a:spcAft>
            </a:pPr>
            <a:r>
              <a:rPr lang="en-US" sz="1400" dirty="0"/>
              <a:t>As the wavelength becomes shorter than pi * radius of a hole it will penetrate the hole.</a:t>
            </a:r>
          </a:p>
          <a:p>
            <a:pPr>
              <a:spcAft>
                <a:spcPts val="1200"/>
              </a:spcAft>
            </a:pPr>
            <a:r>
              <a:rPr lang="en-US" sz="1400" dirty="0"/>
              <a:t>This means objects 1/3 the size of the wavelength will significantly reflect the signal.</a:t>
            </a:r>
          </a:p>
          <a:p>
            <a:pPr>
              <a:spcAft>
                <a:spcPts val="1200"/>
              </a:spcAft>
            </a:pPr>
            <a:r>
              <a:rPr lang="en-US" sz="1400" dirty="0"/>
              <a:t>Even thermal differences in the atmosphere can reflect radio waves.</a:t>
            </a:r>
          </a:p>
        </p:txBody>
      </p:sp>
    </p:spTree>
    <p:extLst>
      <p:ext uri="{BB962C8B-B14F-4D97-AF65-F5344CB8AC3E}">
        <p14:creationId xmlns:p14="http://schemas.microsoft.com/office/powerpoint/2010/main" val="2474379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Ionosphere</a:t>
            </a:r>
          </a:p>
        </p:txBody>
      </p:sp>
      <p:sp>
        <p:nvSpPr>
          <p:cNvPr id="3" name="Content Placeholder 2"/>
          <p:cNvSpPr>
            <a:spLocks noGrp="1"/>
          </p:cNvSpPr>
          <p:nvPr>
            <p:ph idx="1"/>
          </p:nvPr>
        </p:nvSpPr>
        <p:spPr>
          <a:xfrm>
            <a:off x="457200" y="1123950"/>
            <a:ext cx="4419600" cy="3886200"/>
          </a:xfrm>
        </p:spPr>
        <p:txBody>
          <a:bodyPr>
            <a:normAutofit lnSpcReduction="10000"/>
          </a:bodyPr>
          <a:lstStyle/>
          <a:p>
            <a:pPr>
              <a:spcAft>
                <a:spcPts val="600"/>
              </a:spcAft>
            </a:pPr>
            <a:r>
              <a:rPr lang="en-US" sz="1200" dirty="0"/>
              <a:t>The Ionosphere is the upper atmosphere around our planet.</a:t>
            </a:r>
          </a:p>
          <a:p>
            <a:pPr>
              <a:spcAft>
                <a:spcPts val="600"/>
              </a:spcAft>
            </a:pPr>
            <a:r>
              <a:rPr lang="en-US" sz="1200" dirty="0"/>
              <a:t>Solar radiation strips off the electrons and turns it into a plasma which is reflective of radio waves below the Max Usable Frequency. This varies based on the current levels of Solar Radiation.</a:t>
            </a:r>
          </a:p>
          <a:p>
            <a:pPr>
              <a:spcAft>
                <a:spcPts val="600"/>
              </a:spcAft>
            </a:pPr>
            <a:r>
              <a:rPr lang="en-US" sz="1200" dirty="0"/>
              <a:t>Frequencies below the current Max Usable Frequency (MUF) are reflected by the Ionosphere back to earth.</a:t>
            </a:r>
          </a:p>
          <a:p>
            <a:pPr>
              <a:spcAft>
                <a:spcPts val="600"/>
              </a:spcAft>
            </a:pPr>
            <a:r>
              <a:rPr lang="en-US" sz="1200" dirty="0"/>
              <a:t>The higher the frequency the higher the reflection occurs, which means more distance is covered.</a:t>
            </a:r>
          </a:p>
          <a:p>
            <a:pPr>
              <a:spcAft>
                <a:spcPts val="600"/>
              </a:spcAft>
            </a:pPr>
            <a:r>
              <a:rPr lang="en-US" sz="1200" dirty="0"/>
              <a:t>The angle that the signal travels from the ground to the atmosphere also affects how long the skip path is.</a:t>
            </a:r>
          </a:p>
          <a:p>
            <a:pPr>
              <a:spcAft>
                <a:spcPts val="600"/>
              </a:spcAft>
            </a:pPr>
            <a:r>
              <a:rPr lang="en-US" sz="1200" dirty="0"/>
              <a:t>Medium Frequency waves are absorbed by the D layer.</a:t>
            </a:r>
          </a:p>
          <a:p>
            <a:pPr>
              <a:spcAft>
                <a:spcPts val="600"/>
              </a:spcAft>
            </a:pPr>
            <a:r>
              <a:rPr lang="en-US" sz="1200" dirty="0"/>
              <a:t>The D layer dissipates  after dark, which allows Medium frequency waves to utilize skip communications.</a:t>
            </a:r>
          </a:p>
          <a:p>
            <a:pPr>
              <a:spcAft>
                <a:spcPts val="600"/>
              </a:spcAft>
            </a:pPr>
            <a:r>
              <a:rPr lang="en-US" sz="1200" dirty="0"/>
              <a:t>This creates daytime vs nighttime bands:</a:t>
            </a:r>
          </a:p>
          <a:p>
            <a:pPr lvl="1">
              <a:spcAft>
                <a:spcPts val="600"/>
              </a:spcAft>
            </a:pPr>
            <a:r>
              <a:rPr lang="en-US" sz="1000" dirty="0"/>
              <a:t>40 Meters and below night time</a:t>
            </a:r>
          </a:p>
          <a:p>
            <a:pPr lvl="1">
              <a:spcAft>
                <a:spcPts val="600"/>
              </a:spcAft>
            </a:pPr>
            <a:r>
              <a:rPr lang="en-US" sz="1000" dirty="0"/>
              <a:t>30 Meters and above daytime</a:t>
            </a:r>
            <a:endParaRPr lang="en-US"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2627" y="1123950"/>
            <a:ext cx="3657600" cy="1828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2627" y="2979527"/>
            <a:ext cx="3657600" cy="1828800"/>
          </a:xfrm>
          <a:prstGeom prst="rect">
            <a:avLst/>
          </a:prstGeom>
        </p:spPr>
      </p:pic>
      <p:sp>
        <p:nvSpPr>
          <p:cNvPr id="6" name="TextBox 5"/>
          <p:cNvSpPr txBox="1"/>
          <p:nvPr/>
        </p:nvSpPr>
        <p:spPr>
          <a:xfrm>
            <a:off x="4922627" y="4826228"/>
            <a:ext cx="3657600" cy="215444"/>
          </a:xfrm>
          <a:prstGeom prst="rect">
            <a:avLst/>
          </a:prstGeom>
          <a:noFill/>
        </p:spPr>
        <p:txBody>
          <a:bodyPr wrap="square" rtlCol="0">
            <a:spAutoFit/>
          </a:bodyPr>
          <a:lstStyle/>
          <a:p>
            <a:r>
              <a:rPr lang="en-US" sz="400" dirty="0"/>
              <a:t>By Naval Postgraduate School - http://www.weather.nps.navy.mil/~psguest/EMEO_online/module3/module_3_3.html, Public Domain, https://commons.wikimedia.org/w/index.php?curid=1779095</a:t>
            </a:r>
          </a:p>
        </p:txBody>
      </p:sp>
    </p:spTree>
    <p:extLst>
      <p:ext uri="{BB962C8B-B14F-4D97-AF65-F5344CB8AC3E}">
        <p14:creationId xmlns:p14="http://schemas.microsoft.com/office/powerpoint/2010/main" val="3225082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18645</TotalTime>
  <Words>4219</Words>
  <Application>Microsoft Macintosh PowerPoint</Application>
  <PresentationFormat>On-screen Show (16:9)</PresentationFormat>
  <Paragraphs>401</Paragraphs>
  <Slides>51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Rockwell</vt:lpstr>
      <vt:lpstr>Wingdings 2</vt:lpstr>
      <vt:lpstr>Foundry</vt:lpstr>
      <vt:lpstr>Granite Stake Ham Radio License Training</vt:lpstr>
      <vt:lpstr>Review Resources for study</vt:lpstr>
      <vt:lpstr>Remember Basic test notes</vt:lpstr>
      <vt:lpstr>Technician Class Example Question:</vt:lpstr>
      <vt:lpstr>T3 Radio Wave Theory</vt:lpstr>
      <vt:lpstr>T3A - Propagation</vt:lpstr>
      <vt:lpstr>Radio waves = Electromagnetic waves</vt:lpstr>
      <vt:lpstr>Radio Waves Bounce….</vt:lpstr>
      <vt:lpstr>Ionosphere</vt:lpstr>
      <vt:lpstr>Multipath</vt:lpstr>
      <vt:lpstr>More Detail on RF / EM Waves</vt:lpstr>
      <vt:lpstr>Attenuation</vt:lpstr>
      <vt:lpstr>Common Environment Attenuators by Spectrum</vt:lpstr>
      <vt:lpstr>Polarization</vt:lpstr>
      <vt:lpstr>Solar Cycle</vt:lpstr>
      <vt:lpstr>Max Usable Frequency</vt:lpstr>
      <vt:lpstr>Aurora Propagation</vt:lpstr>
      <vt:lpstr>Tropospheric Scatter</vt:lpstr>
      <vt:lpstr>Knife Edge Refraction</vt:lpstr>
      <vt:lpstr>The Radio horizon</vt:lpstr>
      <vt:lpstr>Spectrum Pluses &amp; Minuses</vt:lpstr>
      <vt:lpstr>T4 Station Equipment</vt:lpstr>
      <vt:lpstr>Station Parts</vt:lpstr>
      <vt:lpstr>The simplest station</vt:lpstr>
      <vt:lpstr>Station Needs</vt:lpstr>
      <vt:lpstr>Power Supply Specs</vt:lpstr>
      <vt:lpstr>Example Power Supply</vt:lpstr>
      <vt:lpstr>Antenna</vt:lpstr>
      <vt:lpstr>Transceiver</vt:lpstr>
      <vt:lpstr> Station Accessories</vt:lpstr>
      <vt:lpstr>Antenna Tuner</vt:lpstr>
      <vt:lpstr>Programing  / Control Cables</vt:lpstr>
      <vt:lpstr>Sound Card Interface</vt:lpstr>
      <vt:lpstr>Computers</vt:lpstr>
      <vt:lpstr>Wires</vt:lpstr>
      <vt:lpstr>RF Conduction of wires</vt:lpstr>
      <vt:lpstr>Ferrite Chokes</vt:lpstr>
      <vt:lpstr>Power in cars</vt:lpstr>
      <vt:lpstr>Hooking a radio into a car</vt:lpstr>
      <vt:lpstr>T4B – Operating Notes</vt:lpstr>
      <vt:lpstr>Common Radio Controls</vt:lpstr>
      <vt:lpstr>Push To Talk (PTT)</vt:lpstr>
      <vt:lpstr>Tuning knobs and buttons</vt:lpstr>
      <vt:lpstr>Memory Channels and Controls</vt:lpstr>
      <vt:lpstr>Scanning Memory Channels</vt:lpstr>
      <vt:lpstr>Squelch</vt:lpstr>
      <vt:lpstr>Mode selector</vt:lpstr>
      <vt:lpstr>Automatic Gain Control</vt:lpstr>
      <vt:lpstr>Noise Blanker</vt:lpstr>
      <vt:lpstr>Bandwidth Controls (Filter Width)</vt:lpstr>
      <vt:lpstr>Receiver Incremental Tuning (RIT)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Granite Stake Ham Radio License Training</dc:title>
  <dc:creator>Bill Buhler</dc:creator>
  <cp:lastModifiedBy>Bill Buhler</cp:lastModifiedBy>
  <cp:revision>99</cp:revision>
  <dcterms:created xsi:type="dcterms:W3CDTF">2022-01-14T23:46:17Z</dcterms:created>
  <dcterms:modified xsi:type="dcterms:W3CDTF">2022-02-02T15:47:58Z</dcterms:modified>
</cp:coreProperties>
</file>